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7"/>
  </p:sldMasterIdLst>
  <p:notesMasterIdLst>
    <p:notesMasterId r:id="rId107"/>
  </p:notesMasterIdLst>
  <p:handoutMasterIdLst>
    <p:handoutMasterId r:id="rId108"/>
  </p:handoutMasterIdLst>
  <p:sldIdLst>
    <p:sldId id="400" r:id="rId68"/>
    <p:sldId id="531" r:id="rId69"/>
    <p:sldId id="680" r:id="rId70"/>
    <p:sldId id="258" r:id="rId71"/>
    <p:sldId id="667" r:id="rId72"/>
    <p:sldId id="673" r:id="rId73"/>
    <p:sldId id="675" r:id="rId74"/>
    <p:sldId id="672" r:id="rId75"/>
    <p:sldId id="671" r:id="rId76"/>
    <p:sldId id="669" r:id="rId77"/>
    <p:sldId id="676" r:id="rId78"/>
    <p:sldId id="679" r:id="rId79"/>
    <p:sldId id="678" r:id="rId80"/>
    <p:sldId id="257" r:id="rId81"/>
    <p:sldId id="401" r:id="rId82"/>
    <p:sldId id="402" r:id="rId83"/>
    <p:sldId id="403" r:id="rId84"/>
    <p:sldId id="404" r:id="rId85"/>
    <p:sldId id="405" r:id="rId86"/>
    <p:sldId id="408" r:id="rId87"/>
    <p:sldId id="409" r:id="rId88"/>
    <p:sldId id="406" r:id="rId89"/>
    <p:sldId id="410" r:id="rId90"/>
    <p:sldId id="411" r:id="rId91"/>
    <p:sldId id="415" r:id="rId92"/>
    <p:sldId id="417" r:id="rId93"/>
    <p:sldId id="416" r:id="rId94"/>
    <p:sldId id="418" r:id="rId95"/>
    <p:sldId id="407" r:id="rId96"/>
    <p:sldId id="412" r:id="rId97"/>
    <p:sldId id="413" r:id="rId98"/>
    <p:sldId id="414" r:id="rId99"/>
    <p:sldId id="419" r:id="rId100"/>
    <p:sldId id="420" r:id="rId101"/>
    <p:sldId id="421" r:id="rId102"/>
    <p:sldId id="422" r:id="rId103"/>
    <p:sldId id="677" r:id="rId104"/>
    <p:sldId id="681" r:id="rId105"/>
    <p:sldId id="392" r:id="rId10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moy Dasgupta" initials="TD" lastIdx="1" clrIdx="0">
    <p:extLst>
      <p:ext uri="{19B8F6BF-5375-455C-9EA6-DF929625EA0E}">
        <p15:presenceInfo xmlns:p15="http://schemas.microsoft.com/office/powerpoint/2012/main" userId="S-1-5-21-1004336348-1979792683-839522115-1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0"/>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04" autoAdjust="0"/>
  </p:normalViewPr>
  <p:slideViewPr>
    <p:cSldViewPr>
      <p:cViewPr varScale="1">
        <p:scale>
          <a:sx n="106" d="100"/>
          <a:sy n="106" d="100"/>
        </p:scale>
        <p:origin x="1626" y="114"/>
      </p:cViewPr>
      <p:guideLst>
        <p:guide orient="horz" pos="2160"/>
        <p:guide pos="2880"/>
      </p:guideLst>
    </p:cSldViewPr>
  </p:slideViewPr>
  <p:outlineViewPr>
    <p:cViewPr>
      <p:scale>
        <a:sx n="33" d="100"/>
        <a:sy n="33" d="100"/>
      </p:scale>
      <p:origin x="0" y="-277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1.xml"/><Relationship Id="rId84" Type="http://schemas.openxmlformats.org/officeDocument/2006/relationships/slide" Target="slides/slide17.xml"/><Relationship Id="rId89" Type="http://schemas.openxmlformats.org/officeDocument/2006/relationships/slide" Target="slides/slide22.xml"/><Relationship Id="rId112" Type="http://schemas.openxmlformats.org/officeDocument/2006/relationships/theme" Target="theme/theme1.xml"/><Relationship Id="rId16" Type="http://schemas.openxmlformats.org/officeDocument/2006/relationships/customXml" Target="../customXml/item16.xml"/><Relationship Id="rId107" Type="http://schemas.openxmlformats.org/officeDocument/2006/relationships/notesMaster" Target="notesMasters/notesMaster1.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7.xml"/><Relationship Id="rId79" Type="http://schemas.openxmlformats.org/officeDocument/2006/relationships/slide" Target="slides/slide12.xml"/><Relationship Id="rId102" Type="http://schemas.openxmlformats.org/officeDocument/2006/relationships/slide" Target="slides/slide35.xml"/><Relationship Id="rId5" Type="http://schemas.openxmlformats.org/officeDocument/2006/relationships/customXml" Target="../customXml/item5.xml"/><Relationship Id="rId90" Type="http://schemas.openxmlformats.org/officeDocument/2006/relationships/slide" Target="slides/slide23.xml"/><Relationship Id="rId95" Type="http://schemas.openxmlformats.org/officeDocument/2006/relationships/slide" Target="slides/slide2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2.xml"/><Relationship Id="rId113" Type="http://schemas.openxmlformats.org/officeDocument/2006/relationships/tableStyles" Target="tableStyles.xml"/><Relationship Id="rId80" Type="http://schemas.openxmlformats.org/officeDocument/2006/relationships/slide" Target="slides/slide13.xml"/><Relationship Id="rId85" Type="http://schemas.openxmlformats.org/officeDocument/2006/relationships/slide" Target="slides/slide18.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36.xml"/><Relationship Id="rId108" Type="http://schemas.openxmlformats.org/officeDocument/2006/relationships/handoutMaster" Target="handoutMasters/handoutMaster1.xml"/><Relationship Id="rId54" Type="http://schemas.openxmlformats.org/officeDocument/2006/relationships/customXml" Target="../customXml/item54.xml"/><Relationship Id="rId70" Type="http://schemas.openxmlformats.org/officeDocument/2006/relationships/slide" Target="slides/slide3.xml"/><Relationship Id="rId75" Type="http://schemas.openxmlformats.org/officeDocument/2006/relationships/slide" Target="slides/slide8.xml"/><Relationship Id="rId91" Type="http://schemas.openxmlformats.org/officeDocument/2006/relationships/slide" Target="slides/slide24.xml"/><Relationship Id="rId96"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slide" Target="slides/slide27.xml"/><Relationship Id="rId99" Type="http://schemas.openxmlformats.org/officeDocument/2006/relationships/slide" Target="slides/slide32.xml"/><Relationship Id="rId101"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ommentAuthors" Target="commentAuthor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9.xml"/><Relationship Id="rId97" Type="http://schemas.openxmlformats.org/officeDocument/2006/relationships/slide" Target="slides/slide30.xml"/><Relationship Id="rId104" Type="http://schemas.openxmlformats.org/officeDocument/2006/relationships/slide" Target="slides/slide37.xml"/><Relationship Id="rId7" Type="http://schemas.openxmlformats.org/officeDocument/2006/relationships/customXml" Target="../customXml/item7.xml"/><Relationship Id="rId71" Type="http://schemas.openxmlformats.org/officeDocument/2006/relationships/slide" Target="slides/slide4.xml"/><Relationship Id="rId92"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20.xml"/><Relationship Id="rId110" Type="http://schemas.openxmlformats.org/officeDocument/2006/relationships/presProps" Target="presProps.xml"/><Relationship Id="rId61" Type="http://schemas.openxmlformats.org/officeDocument/2006/relationships/customXml" Target="../customXml/item61.xml"/><Relationship Id="rId82"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0.xml"/><Relationship Id="rId100" Type="http://schemas.openxmlformats.org/officeDocument/2006/relationships/slide" Target="slides/slide33.xml"/><Relationship Id="rId105" Type="http://schemas.openxmlformats.org/officeDocument/2006/relationships/slide" Target="slides/slide3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93" Type="http://schemas.openxmlformats.org/officeDocument/2006/relationships/slide" Target="slides/slide26.xml"/><Relationship Id="rId98" Type="http://schemas.openxmlformats.org/officeDocument/2006/relationships/slide" Target="slides/slide3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Master" Target="slideMasters/slide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16.xml"/><Relationship Id="rId88" Type="http://schemas.openxmlformats.org/officeDocument/2006/relationships/slide" Target="slides/slide21.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D57E26-157F-4466-8F7B-C58235B388F7}" type="datetimeFigureOut">
              <a:rPr lang="en-US" smtClean="0"/>
              <a:t>8/14/2024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50B926-9E4E-4060-B899-646F20FD1D2A}" type="slidenum">
              <a:rPr lang="en-US" smtClean="0"/>
              <a:t>‹#›</a:t>
            </a:fld>
            <a:endParaRPr lang="en-US"/>
          </a:p>
        </p:txBody>
      </p:sp>
    </p:spTree>
    <p:extLst>
      <p:ext uri="{BB962C8B-B14F-4D97-AF65-F5344CB8AC3E}">
        <p14:creationId xmlns:p14="http://schemas.microsoft.com/office/powerpoint/2010/main" val="4043551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BC372E-2839-478B-8543-BAC335393C62}" type="datetimeFigureOut">
              <a:rPr lang="en-US" smtClean="0"/>
              <a:t>8/14/2024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205452-664C-4021-89DF-1D86850ECA2D}" type="slidenum">
              <a:rPr lang="en-US" smtClean="0"/>
              <a:t>‹#›</a:t>
            </a:fld>
            <a:endParaRPr lang="en-US"/>
          </a:p>
        </p:txBody>
      </p:sp>
    </p:spTree>
    <p:extLst>
      <p:ext uri="{BB962C8B-B14F-4D97-AF65-F5344CB8AC3E}">
        <p14:creationId xmlns:p14="http://schemas.microsoft.com/office/powerpoint/2010/main" val="229693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fld id="{839441E1-704A-4BE8-8ED0-7952EEC49207}" type="slidenum">
              <a:rPr lang="en-US" altLang="en-US">
                <a:solidFill>
                  <a:srgbClr val="000000"/>
                </a:solidFill>
              </a:rPr>
              <a:pPr/>
              <a:t>1</a:t>
            </a:fld>
            <a:endParaRPr lang="en-US"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205452-664C-4021-89DF-1D86850ECA2D}" type="slidenum">
              <a:rPr lang="en-US" smtClean="0"/>
              <a:t>10</a:t>
            </a:fld>
            <a:endParaRPr lang="en-US"/>
          </a:p>
        </p:txBody>
      </p:sp>
    </p:spTree>
    <p:extLst>
      <p:ext uri="{BB962C8B-B14F-4D97-AF65-F5344CB8AC3E}">
        <p14:creationId xmlns:p14="http://schemas.microsoft.com/office/powerpoint/2010/main" val="37771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C032BC-5866-4C37-BE5F-B29F26D4C69E}"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14206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FA5EF-8FE3-43E6-8B7C-1BF6BABF6CC4}" type="datetime1">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7634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2F809-62D5-47AE-BC3F-95AEFE65AF21}" type="datetime1">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24500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715962"/>
          </a:xfrm>
        </p:spPr>
        <p:txBody>
          <a:bodyPr>
            <a:normAutofit/>
          </a:bodyPr>
          <a:lstStyle>
            <a:lvl1pPr algn="l">
              <a:defRPr sz="28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57200" y="1143000"/>
            <a:ext cx="8229600" cy="4983163"/>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21CBDD-1E69-4F61-866B-FA1AE16F3CC0}" type="datetime1">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2937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68DDB-5B81-4801-84CA-424DAF5069B0}" type="datetime1">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59037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87047-40B2-4FF7-B4C9-EEEBCEA53785}" type="datetime1">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90613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9FA7E-43C1-444C-BCB1-34732D68F42F}" type="datetime1">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6883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8D2C8-54C0-440A-825B-09F17CF533BF}" type="datetime1">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037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58310-4713-4A89-889B-D53ED524B0F1}" type="datetime1">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14584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0D771-84A8-4AFD-99FA-6DCC0D407338}" type="datetime1">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7605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2DEB2C-504F-4360-A332-76EC723E4699}" type="datetime1">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9713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0007-A3D2-478C-8745-0F0532D50CF4}" type="datetime1">
              <a:rPr lang="en-US" smtClean="0"/>
              <a:t>8/14/2024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BCB69-547C-4F68-819F-474A80AB012D}" type="slidenum">
              <a:rPr lang="en-US" smtClean="0"/>
              <a:t>‹#›</a:t>
            </a:fld>
            <a:endParaRPr lang="en-US"/>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38732" y="0"/>
            <a:ext cx="1377617"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16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kern="120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Sandra.cook@arkansas.gov"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jpeg"/><Relationship Id="rId4" Type="http://schemas.openxmlformats.org/officeDocument/2006/relationships/hyperlink" Target="mailto:RHLD.DataOversight@Arkansas.gov"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openclipart.org/detail/2655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9" descr="C:\Users\tdasgupta\Documents\AID 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399" y="5825719"/>
            <a:ext cx="976423" cy="9764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5760354"/>
            <a:ext cx="5334000" cy="954107"/>
          </a:xfrm>
          <a:prstGeom prst="rect">
            <a:avLst/>
          </a:prstGeom>
          <a:noFill/>
        </p:spPr>
        <p:txBody>
          <a:bodyPr wrap="square" rtlCol="0">
            <a:spAutoFit/>
          </a:bodyPr>
          <a:lstStyle/>
          <a:p>
            <a:r>
              <a:rPr lang="en-US" sz="1400" dirty="0">
                <a:latin typeface="Arial Black" panose="020B0A04020102020204" pitchFamily="34" charset="0"/>
              </a:rPr>
              <a:t>10:00 am-11:00 am Central</a:t>
            </a:r>
          </a:p>
          <a:p>
            <a:r>
              <a:rPr lang="en-US" sz="1400" dirty="0">
                <a:latin typeface="Arial Black" panose="020B0A04020102020204" pitchFamily="34" charset="0"/>
              </a:rPr>
              <a:t>July 16, 2024</a:t>
            </a:r>
          </a:p>
          <a:p>
            <a:r>
              <a:rPr lang="en-US" sz="1400" dirty="0">
                <a:latin typeface="Arial Black" panose="020B0A04020102020204" pitchFamily="34" charset="0"/>
              </a:rPr>
              <a:t>Regulatory Health Link Division,</a:t>
            </a:r>
          </a:p>
          <a:p>
            <a:r>
              <a:rPr lang="en-US" sz="1400" dirty="0">
                <a:latin typeface="Arial Black" panose="020B0A04020102020204" pitchFamily="34" charset="0"/>
              </a:rPr>
              <a:t>Arkansas Insurance Dept., Dept. of Commerce </a:t>
            </a:r>
          </a:p>
        </p:txBody>
      </p:sp>
      <p:sp>
        <p:nvSpPr>
          <p:cNvPr id="5" name="TextBox 4"/>
          <p:cNvSpPr txBox="1"/>
          <p:nvPr/>
        </p:nvSpPr>
        <p:spPr>
          <a:xfrm>
            <a:off x="457200" y="914400"/>
            <a:ext cx="8382000" cy="5501506"/>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7200" b="1" dirty="0">
                <a:latin typeface="Arial Unicode MS" panose="020B0604020202020204" pitchFamily="34" charset="-128"/>
                <a:ea typeface="Arial Unicode MS" panose="020B0604020202020204" pitchFamily="34" charset="-128"/>
                <a:cs typeface="Arial Unicode MS" panose="020B0604020202020204" pitchFamily="34" charset="-128"/>
              </a:rPr>
              <a:t>Network Adequacy </a:t>
            </a:r>
          </a:p>
          <a:p>
            <a:pPr algn="ct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Data Maintenance Planning</a:t>
            </a: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15000"/>
              </a:lnSpc>
              <a:spcBef>
                <a:spcPts val="0"/>
              </a:spcBef>
              <a:spcAft>
                <a:spcPts val="0"/>
              </a:spcAft>
            </a:pPr>
            <a:r>
              <a:rPr lang="en-US" sz="1800" b="1"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Important note: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Provider-Type categories discussed in this July 16, 2024 meeting was reworked and will be superseded  by discussions in the Aug 15, 2024, meeting. The initial “seed” template will reflect discussions of the Aug 15</a:t>
            </a:r>
            <a:r>
              <a:rPr lang="en-US" sz="1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2024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meeting with enhancements to help issuers process the list.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401" y="5773749"/>
            <a:ext cx="1748199" cy="10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2DBCB69-547C-4F68-819F-474A80AB012D}" type="slidenum">
              <a:rPr lang="en-US" smtClean="0"/>
              <a:t>1</a:t>
            </a:fld>
            <a:endParaRPr lang="en-US"/>
          </a:p>
        </p:txBody>
      </p:sp>
    </p:spTree>
    <p:extLst>
      <p:ext uri="{BB962C8B-B14F-4D97-AF65-F5344CB8AC3E}">
        <p14:creationId xmlns:p14="http://schemas.microsoft.com/office/powerpoint/2010/main" val="3284948828"/>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519C-8733-867B-EDD0-A79C27D95D3F}"/>
            </a:ext>
          </a:extLst>
        </p:cNvPr>
        <p:cNvGrpSpPr/>
        <p:nvPr/>
      </p:nvGrpSpPr>
      <p:grpSpPr>
        <a:xfrm>
          <a:off x="0" y="0"/>
          <a:ext cx="0" cy="0"/>
          <a:chOff x="0" y="0"/>
          <a:chExt cx="0" cy="0"/>
        </a:xfrm>
      </p:grpSpPr>
      <p:sp>
        <p:nvSpPr>
          <p:cNvPr id="16" name="Freeform: Shape 15">
            <a:extLst>
              <a:ext uri="{FF2B5EF4-FFF2-40B4-BE49-F238E27FC236}">
                <a16:creationId xmlns:a16="http://schemas.microsoft.com/office/drawing/2014/main" id="{2D06B9DA-96E1-7264-CB5B-1F46349681EB}"/>
              </a:ext>
            </a:extLst>
          </p:cNvPr>
          <p:cNvSpPr/>
          <p:nvPr/>
        </p:nvSpPr>
        <p:spPr>
          <a:xfrm>
            <a:off x="7169727" y="4032282"/>
            <a:ext cx="1750754" cy="1669473"/>
          </a:xfrm>
          <a:custGeom>
            <a:avLst/>
            <a:gdLst>
              <a:gd name="connsiteX0" fmla="*/ 1145309 w 2334338"/>
              <a:gd name="connsiteY0" fmla="*/ 55418 h 2225964"/>
              <a:gd name="connsiteX1" fmla="*/ 1145309 w 2334338"/>
              <a:gd name="connsiteY1" fmla="*/ 55418 h 2225964"/>
              <a:gd name="connsiteX2" fmla="*/ 1025237 w 2334338"/>
              <a:gd name="connsiteY2" fmla="*/ 36946 h 2225964"/>
              <a:gd name="connsiteX3" fmla="*/ 932873 w 2334338"/>
              <a:gd name="connsiteY3" fmla="*/ 0 h 2225964"/>
              <a:gd name="connsiteX4" fmla="*/ 831273 w 2334338"/>
              <a:gd name="connsiteY4" fmla="*/ 9237 h 2225964"/>
              <a:gd name="connsiteX5" fmla="*/ 766619 w 2334338"/>
              <a:gd name="connsiteY5" fmla="*/ 83128 h 2225964"/>
              <a:gd name="connsiteX6" fmla="*/ 738909 w 2334338"/>
              <a:gd name="connsiteY6" fmla="*/ 110837 h 2225964"/>
              <a:gd name="connsiteX7" fmla="*/ 628073 w 2334338"/>
              <a:gd name="connsiteY7" fmla="*/ 147782 h 2225964"/>
              <a:gd name="connsiteX8" fmla="*/ 378691 w 2334338"/>
              <a:gd name="connsiteY8" fmla="*/ 249382 h 2225964"/>
              <a:gd name="connsiteX9" fmla="*/ 323273 w 2334338"/>
              <a:gd name="connsiteY9" fmla="*/ 295564 h 2225964"/>
              <a:gd name="connsiteX10" fmla="*/ 314037 w 2334338"/>
              <a:gd name="connsiteY10" fmla="*/ 323273 h 2225964"/>
              <a:gd name="connsiteX11" fmla="*/ 323273 w 2334338"/>
              <a:gd name="connsiteY11" fmla="*/ 387928 h 2225964"/>
              <a:gd name="connsiteX12" fmla="*/ 332509 w 2334338"/>
              <a:gd name="connsiteY12" fmla="*/ 471055 h 2225964"/>
              <a:gd name="connsiteX13" fmla="*/ 314037 w 2334338"/>
              <a:gd name="connsiteY13" fmla="*/ 572655 h 2225964"/>
              <a:gd name="connsiteX14" fmla="*/ 203200 w 2334338"/>
              <a:gd name="connsiteY14" fmla="*/ 609600 h 2225964"/>
              <a:gd name="connsiteX15" fmla="*/ 166255 w 2334338"/>
              <a:gd name="connsiteY15" fmla="*/ 655782 h 2225964"/>
              <a:gd name="connsiteX16" fmla="*/ 129309 w 2334338"/>
              <a:gd name="connsiteY16" fmla="*/ 665018 h 2225964"/>
              <a:gd name="connsiteX17" fmla="*/ 92364 w 2334338"/>
              <a:gd name="connsiteY17" fmla="*/ 711200 h 2225964"/>
              <a:gd name="connsiteX18" fmla="*/ 64655 w 2334338"/>
              <a:gd name="connsiteY18" fmla="*/ 738909 h 2225964"/>
              <a:gd name="connsiteX19" fmla="*/ 0 w 2334338"/>
              <a:gd name="connsiteY19" fmla="*/ 785091 h 2225964"/>
              <a:gd name="connsiteX20" fmla="*/ 27709 w 2334338"/>
              <a:gd name="connsiteY20" fmla="*/ 960582 h 2225964"/>
              <a:gd name="connsiteX21" fmla="*/ 46182 w 2334338"/>
              <a:gd name="connsiteY21" fmla="*/ 1025237 h 2225964"/>
              <a:gd name="connsiteX22" fmla="*/ 83128 w 2334338"/>
              <a:gd name="connsiteY22" fmla="*/ 1237673 h 2225964"/>
              <a:gd name="connsiteX23" fmla="*/ 120073 w 2334338"/>
              <a:gd name="connsiteY23" fmla="*/ 1339273 h 2225964"/>
              <a:gd name="connsiteX24" fmla="*/ 175491 w 2334338"/>
              <a:gd name="connsiteY24" fmla="*/ 1551709 h 2225964"/>
              <a:gd name="connsiteX25" fmla="*/ 203200 w 2334338"/>
              <a:gd name="connsiteY25" fmla="*/ 1579418 h 2225964"/>
              <a:gd name="connsiteX26" fmla="*/ 286328 w 2334338"/>
              <a:gd name="connsiteY26" fmla="*/ 1644073 h 2225964"/>
              <a:gd name="connsiteX27" fmla="*/ 350982 w 2334338"/>
              <a:gd name="connsiteY27" fmla="*/ 1727200 h 2225964"/>
              <a:gd name="connsiteX28" fmla="*/ 369455 w 2334338"/>
              <a:gd name="connsiteY28" fmla="*/ 1856509 h 2225964"/>
              <a:gd name="connsiteX29" fmla="*/ 378691 w 2334338"/>
              <a:gd name="connsiteY29" fmla="*/ 1893455 h 2225964"/>
              <a:gd name="connsiteX30" fmla="*/ 471055 w 2334338"/>
              <a:gd name="connsiteY30" fmla="*/ 1902691 h 2225964"/>
              <a:gd name="connsiteX31" fmla="*/ 544946 w 2334338"/>
              <a:gd name="connsiteY31" fmla="*/ 1911928 h 2225964"/>
              <a:gd name="connsiteX32" fmla="*/ 591128 w 2334338"/>
              <a:gd name="connsiteY32" fmla="*/ 1921164 h 2225964"/>
              <a:gd name="connsiteX33" fmla="*/ 692728 w 2334338"/>
              <a:gd name="connsiteY33" fmla="*/ 1930400 h 2225964"/>
              <a:gd name="connsiteX34" fmla="*/ 822037 w 2334338"/>
              <a:gd name="connsiteY34" fmla="*/ 1967346 h 2225964"/>
              <a:gd name="connsiteX35" fmla="*/ 858982 w 2334338"/>
              <a:gd name="connsiteY35" fmla="*/ 2004291 h 2225964"/>
              <a:gd name="connsiteX36" fmla="*/ 942109 w 2334338"/>
              <a:gd name="connsiteY36" fmla="*/ 2068946 h 2225964"/>
              <a:gd name="connsiteX37" fmla="*/ 1034473 w 2334338"/>
              <a:gd name="connsiteY37" fmla="*/ 2161309 h 2225964"/>
              <a:gd name="connsiteX38" fmla="*/ 1136073 w 2334338"/>
              <a:gd name="connsiteY38" fmla="*/ 2189018 h 2225964"/>
              <a:gd name="connsiteX39" fmla="*/ 1209964 w 2334338"/>
              <a:gd name="connsiteY39" fmla="*/ 2225964 h 2225964"/>
              <a:gd name="connsiteX40" fmla="*/ 1246909 w 2334338"/>
              <a:gd name="connsiteY40" fmla="*/ 2216728 h 2225964"/>
              <a:gd name="connsiteX41" fmla="*/ 1283855 w 2334338"/>
              <a:gd name="connsiteY41" fmla="*/ 2170546 h 2225964"/>
              <a:gd name="connsiteX42" fmla="*/ 1366982 w 2334338"/>
              <a:gd name="connsiteY42" fmla="*/ 2142837 h 2225964"/>
              <a:gd name="connsiteX43" fmla="*/ 1487055 w 2334338"/>
              <a:gd name="connsiteY43" fmla="*/ 2161309 h 2225964"/>
              <a:gd name="connsiteX44" fmla="*/ 1616364 w 2334338"/>
              <a:gd name="connsiteY44" fmla="*/ 2170546 h 2225964"/>
              <a:gd name="connsiteX45" fmla="*/ 1745673 w 2334338"/>
              <a:gd name="connsiteY45" fmla="*/ 2216728 h 2225964"/>
              <a:gd name="connsiteX46" fmla="*/ 1782619 w 2334338"/>
              <a:gd name="connsiteY46" fmla="*/ 2225964 h 2225964"/>
              <a:gd name="connsiteX47" fmla="*/ 1865746 w 2334338"/>
              <a:gd name="connsiteY47" fmla="*/ 2189018 h 2225964"/>
              <a:gd name="connsiteX48" fmla="*/ 2004291 w 2334338"/>
              <a:gd name="connsiteY48" fmla="*/ 2050473 h 2225964"/>
              <a:gd name="connsiteX49" fmla="*/ 2041237 w 2334338"/>
              <a:gd name="connsiteY49" fmla="*/ 1930400 h 2225964"/>
              <a:gd name="connsiteX50" fmla="*/ 2078182 w 2334338"/>
              <a:gd name="connsiteY50" fmla="*/ 1708728 h 2225964"/>
              <a:gd name="connsiteX51" fmla="*/ 1967346 w 2334338"/>
              <a:gd name="connsiteY51" fmla="*/ 1348509 h 2225964"/>
              <a:gd name="connsiteX52" fmla="*/ 1948873 w 2334338"/>
              <a:gd name="connsiteY52" fmla="*/ 1163782 h 2225964"/>
              <a:gd name="connsiteX53" fmla="*/ 1958109 w 2334338"/>
              <a:gd name="connsiteY53" fmla="*/ 1071418 h 2225964"/>
              <a:gd name="connsiteX54" fmla="*/ 1995055 w 2334338"/>
              <a:gd name="connsiteY54" fmla="*/ 1052946 h 2225964"/>
              <a:gd name="connsiteX55" fmla="*/ 2087419 w 2334338"/>
              <a:gd name="connsiteY55" fmla="*/ 960582 h 2225964"/>
              <a:gd name="connsiteX56" fmla="*/ 2216728 w 2334338"/>
              <a:gd name="connsiteY56" fmla="*/ 923637 h 2225964"/>
              <a:gd name="connsiteX57" fmla="*/ 2253673 w 2334338"/>
              <a:gd name="connsiteY57" fmla="*/ 886691 h 2225964"/>
              <a:gd name="connsiteX58" fmla="*/ 2272146 w 2334338"/>
              <a:gd name="connsiteY58" fmla="*/ 849746 h 2225964"/>
              <a:gd name="connsiteX59" fmla="*/ 2299855 w 2334338"/>
              <a:gd name="connsiteY59" fmla="*/ 738909 h 2225964"/>
              <a:gd name="connsiteX60" fmla="*/ 2327564 w 2334338"/>
              <a:gd name="connsiteY60" fmla="*/ 628073 h 2225964"/>
              <a:gd name="connsiteX61" fmla="*/ 2318328 w 2334338"/>
              <a:gd name="connsiteY61" fmla="*/ 424873 h 2225964"/>
              <a:gd name="connsiteX62" fmla="*/ 2041237 w 2334338"/>
              <a:gd name="connsiteY62" fmla="*/ 221673 h 2225964"/>
              <a:gd name="connsiteX63" fmla="*/ 1995055 w 2334338"/>
              <a:gd name="connsiteY63" fmla="*/ 184728 h 2225964"/>
              <a:gd name="connsiteX64" fmla="*/ 1976582 w 2334338"/>
              <a:gd name="connsiteY64" fmla="*/ 147782 h 2225964"/>
              <a:gd name="connsiteX65" fmla="*/ 1902691 w 2334338"/>
              <a:gd name="connsiteY65" fmla="*/ 101600 h 2225964"/>
              <a:gd name="connsiteX66" fmla="*/ 1773382 w 2334338"/>
              <a:gd name="connsiteY66" fmla="*/ 83128 h 2225964"/>
              <a:gd name="connsiteX67" fmla="*/ 1727200 w 2334338"/>
              <a:gd name="connsiteY67" fmla="*/ 73891 h 2225964"/>
              <a:gd name="connsiteX68" fmla="*/ 1699491 w 2334338"/>
              <a:gd name="connsiteY68" fmla="*/ 92364 h 2225964"/>
              <a:gd name="connsiteX69" fmla="*/ 1681019 w 2334338"/>
              <a:gd name="connsiteY69" fmla="*/ 129309 h 2225964"/>
              <a:gd name="connsiteX70" fmla="*/ 1533237 w 2334338"/>
              <a:gd name="connsiteY70" fmla="*/ 230909 h 2225964"/>
              <a:gd name="connsiteX71" fmla="*/ 1505528 w 2334338"/>
              <a:gd name="connsiteY71" fmla="*/ 221673 h 2225964"/>
              <a:gd name="connsiteX72" fmla="*/ 1487055 w 2334338"/>
              <a:gd name="connsiteY72" fmla="*/ 193964 h 2225964"/>
              <a:gd name="connsiteX73" fmla="*/ 1450109 w 2334338"/>
              <a:gd name="connsiteY73" fmla="*/ 147782 h 2225964"/>
              <a:gd name="connsiteX74" fmla="*/ 1339273 w 2334338"/>
              <a:gd name="connsiteY74" fmla="*/ 55418 h 2225964"/>
              <a:gd name="connsiteX75" fmla="*/ 1246909 w 2334338"/>
              <a:gd name="connsiteY75" fmla="*/ 64655 h 2225964"/>
              <a:gd name="connsiteX76" fmla="*/ 1191491 w 2334338"/>
              <a:gd name="connsiteY76" fmla="*/ 101600 h 2225964"/>
              <a:gd name="connsiteX77" fmla="*/ 1145309 w 2334338"/>
              <a:gd name="connsiteY77" fmla="*/ 55418 h 22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334338" h="2225964">
                <a:moveTo>
                  <a:pt x="1145309" y="55418"/>
                </a:moveTo>
                <a:lnTo>
                  <a:pt x="1145309" y="55418"/>
                </a:lnTo>
                <a:cubicBezTo>
                  <a:pt x="1105285" y="49261"/>
                  <a:pt x="1064421" y="47168"/>
                  <a:pt x="1025237" y="36946"/>
                </a:cubicBezTo>
                <a:cubicBezTo>
                  <a:pt x="993151" y="28576"/>
                  <a:pt x="932873" y="0"/>
                  <a:pt x="932873" y="0"/>
                </a:cubicBezTo>
                <a:cubicBezTo>
                  <a:pt x="899006" y="3079"/>
                  <a:pt x="864131" y="475"/>
                  <a:pt x="831273" y="9237"/>
                </a:cubicBezTo>
                <a:cubicBezTo>
                  <a:pt x="793667" y="19265"/>
                  <a:pt x="786270" y="56927"/>
                  <a:pt x="766619" y="83128"/>
                </a:cubicBezTo>
                <a:cubicBezTo>
                  <a:pt x="758782" y="93578"/>
                  <a:pt x="750746" y="105313"/>
                  <a:pt x="738909" y="110837"/>
                </a:cubicBezTo>
                <a:cubicBezTo>
                  <a:pt x="703619" y="127306"/>
                  <a:pt x="664139" y="133089"/>
                  <a:pt x="628073" y="147782"/>
                </a:cubicBezTo>
                <a:lnTo>
                  <a:pt x="378691" y="249382"/>
                </a:lnTo>
                <a:cubicBezTo>
                  <a:pt x="360218" y="264776"/>
                  <a:pt x="339107" y="277467"/>
                  <a:pt x="323273" y="295564"/>
                </a:cubicBezTo>
                <a:cubicBezTo>
                  <a:pt x="316862" y="302891"/>
                  <a:pt x="314037" y="313537"/>
                  <a:pt x="314037" y="323273"/>
                </a:cubicBezTo>
                <a:cubicBezTo>
                  <a:pt x="314037" y="345043"/>
                  <a:pt x="320573" y="366326"/>
                  <a:pt x="323273" y="387928"/>
                </a:cubicBezTo>
                <a:cubicBezTo>
                  <a:pt x="326731" y="415592"/>
                  <a:pt x="329430" y="443346"/>
                  <a:pt x="332509" y="471055"/>
                </a:cubicBezTo>
                <a:cubicBezTo>
                  <a:pt x="326352" y="504922"/>
                  <a:pt x="332651" y="543700"/>
                  <a:pt x="314037" y="572655"/>
                </a:cubicBezTo>
                <a:cubicBezTo>
                  <a:pt x="300702" y="593399"/>
                  <a:pt x="228353" y="604570"/>
                  <a:pt x="203200" y="609600"/>
                </a:cubicBezTo>
                <a:cubicBezTo>
                  <a:pt x="190885" y="624994"/>
                  <a:pt x="182026" y="643954"/>
                  <a:pt x="166255" y="655782"/>
                </a:cubicBezTo>
                <a:cubicBezTo>
                  <a:pt x="156100" y="663399"/>
                  <a:pt x="139464" y="657401"/>
                  <a:pt x="129309" y="665018"/>
                </a:cubicBezTo>
                <a:cubicBezTo>
                  <a:pt x="113538" y="676846"/>
                  <a:pt x="105346" y="696364"/>
                  <a:pt x="92364" y="711200"/>
                </a:cubicBezTo>
                <a:cubicBezTo>
                  <a:pt x="83763" y="721030"/>
                  <a:pt x="75284" y="731317"/>
                  <a:pt x="64655" y="738909"/>
                </a:cubicBezTo>
                <a:cubicBezTo>
                  <a:pt x="-20445" y="799695"/>
                  <a:pt x="72044" y="713047"/>
                  <a:pt x="0" y="785091"/>
                </a:cubicBezTo>
                <a:cubicBezTo>
                  <a:pt x="9236" y="843588"/>
                  <a:pt x="16525" y="902426"/>
                  <a:pt x="27709" y="960582"/>
                </a:cubicBezTo>
                <a:cubicBezTo>
                  <a:pt x="31942" y="982593"/>
                  <a:pt x="41786" y="1003258"/>
                  <a:pt x="46182" y="1025237"/>
                </a:cubicBezTo>
                <a:cubicBezTo>
                  <a:pt x="60278" y="1095716"/>
                  <a:pt x="66666" y="1167709"/>
                  <a:pt x="83128" y="1237673"/>
                </a:cubicBezTo>
                <a:cubicBezTo>
                  <a:pt x="91382" y="1272751"/>
                  <a:pt x="111333" y="1304313"/>
                  <a:pt x="120073" y="1339273"/>
                </a:cubicBezTo>
                <a:cubicBezTo>
                  <a:pt x="145742" y="1441951"/>
                  <a:pt x="126201" y="1477774"/>
                  <a:pt x="175491" y="1551709"/>
                </a:cubicBezTo>
                <a:cubicBezTo>
                  <a:pt x="182737" y="1562577"/>
                  <a:pt x="193165" y="1571056"/>
                  <a:pt x="203200" y="1579418"/>
                </a:cubicBezTo>
                <a:cubicBezTo>
                  <a:pt x="230168" y="1601891"/>
                  <a:pt x="259675" y="1621228"/>
                  <a:pt x="286328" y="1644073"/>
                </a:cubicBezTo>
                <a:cubicBezTo>
                  <a:pt x="335254" y="1686010"/>
                  <a:pt x="327194" y="1679626"/>
                  <a:pt x="350982" y="1727200"/>
                </a:cubicBezTo>
                <a:cubicBezTo>
                  <a:pt x="375978" y="1852172"/>
                  <a:pt x="340210" y="1666406"/>
                  <a:pt x="369455" y="1856509"/>
                </a:cubicBezTo>
                <a:cubicBezTo>
                  <a:pt x="371385" y="1869056"/>
                  <a:pt x="367135" y="1888202"/>
                  <a:pt x="378691" y="1893455"/>
                </a:cubicBezTo>
                <a:cubicBezTo>
                  <a:pt x="406859" y="1906259"/>
                  <a:pt x="440303" y="1899274"/>
                  <a:pt x="471055" y="1902691"/>
                </a:cubicBezTo>
                <a:cubicBezTo>
                  <a:pt x="495725" y="1905432"/>
                  <a:pt x="520413" y="1908154"/>
                  <a:pt x="544946" y="1911928"/>
                </a:cubicBezTo>
                <a:cubicBezTo>
                  <a:pt x="560462" y="1914315"/>
                  <a:pt x="575550" y="1919217"/>
                  <a:pt x="591128" y="1921164"/>
                </a:cubicBezTo>
                <a:cubicBezTo>
                  <a:pt x="624872" y="1925382"/>
                  <a:pt x="658861" y="1927321"/>
                  <a:pt x="692728" y="1930400"/>
                </a:cubicBezTo>
                <a:cubicBezTo>
                  <a:pt x="727832" y="1939177"/>
                  <a:pt x="801140" y="1956897"/>
                  <a:pt x="822037" y="1967346"/>
                </a:cubicBezTo>
                <a:cubicBezTo>
                  <a:pt x="837614" y="1975135"/>
                  <a:pt x="845235" y="1993599"/>
                  <a:pt x="858982" y="2004291"/>
                </a:cubicBezTo>
                <a:cubicBezTo>
                  <a:pt x="932972" y="2061839"/>
                  <a:pt x="879980" y="1999051"/>
                  <a:pt x="942109" y="2068946"/>
                </a:cubicBezTo>
                <a:cubicBezTo>
                  <a:pt x="971935" y="2102500"/>
                  <a:pt x="990917" y="2140812"/>
                  <a:pt x="1034473" y="2161309"/>
                </a:cubicBezTo>
                <a:cubicBezTo>
                  <a:pt x="1066235" y="2176256"/>
                  <a:pt x="1102206" y="2179782"/>
                  <a:pt x="1136073" y="2189018"/>
                </a:cubicBezTo>
                <a:cubicBezTo>
                  <a:pt x="1144774" y="2194239"/>
                  <a:pt x="1190078" y="2225964"/>
                  <a:pt x="1209964" y="2225964"/>
                </a:cubicBezTo>
                <a:cubicBezTo>
                  <a:pt x="1222658" y="2225964"/>
                  <a:pt x="1234594" y="2219807"/>
                  <a:pt x="1246909" y="2216728"/>
                </a:cubicBezTo>
                <a:cubicBezTo>
                  <a:pt x="1259224" y="2201334"/>
                  <a:pt x="1269019" y="2183528"/>
                  <a:pt x="1283855" y="2170546"/>
                </a:cubicBezTo>
                <a:cubicBezTo>
                  <a:pt x="1306517" y="2150717"/>
                  <a:pt x="1339594" y="2148314"/>
                  <a:pt x="1366982" y="2142837"/>
                </a:cubicBezTo>
                <a:cubicBezTo>
                  <a:pt x="1407006" y="2148994"/>
                  <a:pt x="1446807" y="2156837"/>
                  <a:pt x="1487055" y="2161309"/>
                </a:cubicBezTo>
                <a:cubicBezTo>
                  <a:pt x="1530004" y="2166081"/>
                  <a:pt x="1574110" y="2161492"/>
                  <a:pt x="1616364" y="2170546"/>
                </a:cubicBezTo>
                <a:cubicBezTo>
                  <a:pt x="1661117" y="2180136"/>
                  <a:pt x="1702252" y="2202255"/>
                  <a:pt x="1745673" y="2216728"/>
                </a:cubicBezTo>
                <a:cubicBezTo>
                  <a:pt x="1757716" y="2220742"/>
                  <a:pt x="1770304" y="2222885"/>
                  <a:pt x="1782619" y="2225964"/>
                </a:cubicBezTo>
                <a:cubicBezTo>
                  <a:pt x="1810328" y="2213649"/>
                  <a:pt x="1841972" y="2207839"/>
                  <a:pt x="1865746" y="2189018"/>
                </a:cubicBezTo>
                <a:cubicBezTo>
                  <a:pt x="1916953" y="2148479"/>
                  <a:pt x="2004291" y="2050473"/>
                  <a:pt x="2004291" y="2050473"/>
                </a:cubicBezTo>
                <a:cubicBezTo>
                  <a:pt x="2016606" y="2010449"/>
                  <a:pt x="2031080" y="1971026"/>
                  <a:pt x="2041237" y="1930400"/>
                </a:cubicBezTo>
                <a:cubicBezTo>
                  <a:pt x="2067779" y="1824235"/>
                  <a:pt x="2067673" y="1803312"/>
                  <a:pt x="2078182" y="1708728"/>
                </a:cubicBezTo>
                <a:cubicBezTo>
                  <a:pt x="1992342" y="1136459"/>
                  <a:pt x="2127576" y="1916598"/>
                  <a:pt x="1967346" y="1348509"/>
                </a:cubicBezTo>
                <a:cubicBezTo>
                  <a:pt x="1950547" y="1288950"/>
                  <a:pt x="1955031" y="1225358"/>
                  <a:pt x="1948873" y="1163782"/>
                </a:cubicBezTo>
                <a:cubicBezTo>
                  <a:pt x="1951952" y="1132994"/>
                  <a:pt x="1946208" y="1099979"/>
                  <a:pt x="1958109" y="1071418"/>
                </a:cubicBezTo>
                <a:cubicBezTo>
                  <a:pt x="1963405" y="1058708"/>
                  <a:pt x="1984601" y="1061907"/>
                  <a:pt x="1995055" y="1052946"/>
                </a:cubicBezTo>
                <a:cubicBezTo>
                  <a:pt x="2028114" y="1024610"/>
                  <a:pt x="2045553" y="972543"/>
                  <a:pt x="2087419" y="960582"/>
                </a:cubicBezTo>
                <a:lnTo>
                  <a:pt x="2216728" y="923637"/>
                </a:lnTo>
                <a:cubicBezTo>
                  <a:pt x="2241357" y="849749"/>
                  <a:pt x="2204414" y="935950"/>
                  <a:pt x="2253673" y="886691"/>
                </a:cubicBezTo>
                <a:cubicBezTo>
                  <a:pt x="2263409" y="876955"/>
                  <a:pt x="2265988" y="862061"/>
                  <a:pt x="2272146" y="849746"/>
                </a:cubicBezTo>
                <a:cubicBezTo>
                  <a:pt x="2281382" y="812800"/>
                  <a:pt x="2291034" y="775956"/>
                  <a:pt x="2299855" y="738909"/>
                </a:cubicBezTo>
                <a:cubicBezTo>
                  <a:pt x="2325586" y="630841"/>
                  <a:pt x="2307587" y="688005"/>
                  <a:pt x="2327564" y="628073"/>
                </a:cubicBezTo>
                <a:cubicBezTo>
                  <a:pt x="2324485" y="560340"/>
                  <a:pt x="2349907" y="484873"/>
                  <a:pt x="2318328" y="424873"/>
                </a:cubicBezTo>
                <a:cubicBezTo>
                  <a:pt x="2262552" y="318898"/>
                  <a:pt x="2134701" y="280088"/>
                  <a:pt x="2041237" y="221673"/>
                </a:cubicBezTo>
                <a:cubicBezTo>
                  <a:pt x="2024520" y="211225"/>
                  <a:pt x="2010449" y="197043"/>
                  <a:pt x="1995055" y="184728"/>
                </a:cubicBezTo>
                <a:cubicBezTo>
                  <a:pt x="1988897" y="172413"/>
                  <a:pt x="1986816" y="156993"/>
                  <a:pt x="1976582" y="147782"/>
                </a:cubicBezTo>
                <a:cubicBezTo>
                  <a:pt x="1954993" y="128352"/>
                  <a:pt x="1930369" y="110407"/>
                  <a:pt x="1902691" y="101600"/>
                </a:cubicBezTo>
                <a:cubicBezTo>
                  <a:pt x="1861200" y="88398"/>
                  <a:pt x="1816390" y="89919"/>
                  <a:pt x="1773382" y="83128"/>
                </a:cubicBezTo>
                <a:cubicBezTo>
                  <a:pt x="1757875" y="80680"/>
                  <a:pt x="1742594" y="76970"/>
                  <a:pt x="1727200" y="73891"/>
                </a:cubicBezTo>
                <a:cubicBezTo>
                  <a:pt x="1717964" y="80049"/>
                  <a:pt x="1706597" y="83836"/>
                  <a:pt x="1699491" y="92364"/>
                </a:cubicBezTo>
                <a:cubicBezTo>
                  <a:pt x="1690677" y="102941"/>
                  <a:pt x="1691596" y="120495"/>
                  <a:pt x="1681019" y="129309"/>
                </a:cubicBezTo>
                <a:cubicBezTo>
                  <a:pt x="1635095" y="167579"/>
                  <a:pt x="1533237" y="230909"/>
                  <a:pt x="1533237" y="230909"/>
                </a:cubicBezTo>
                <a:cubicBezTo>
                  <a:pt x="1524001" y="227830"/>
                  <a:pt x="1513131" y="227755"/>
                  <a:pt x="1505528" y="221673"/>
                </a:cubicBezTo>
                <a:cubicBezTo>
                  <a:pt x="1496860" y="214738"/>
                  <a:pt x="1493716" y="202845"/>
                  <a:pt x="1487055" y="193964"/>
                </a:cubicBezTo>
                <a:cubicBezTo>
                  <a:pt x="1475226" y="178193"/>
                  <a:pt x="1463430" y="162314"/>
                  <a:pt x="1450109" y="147782"/>
                </a:cubicBezTo>
                <a:cubicBezTo>
                  <a:pt x="1387084" y="79028"/>
                  <a:pt x="1403153" y="93747"/>
                  <a:pt x="1339273" y="55418"/>
                </a:cubicBezTo>
                <a:cubicBezTo>
                  <a:pt x="1308485" y="58497"/>
                  <a:pt x="1276442" y="55426"/>
                  <a:pt x="1246909" y="64655"/>
                </a:cubicBezTo>
                <a:cubicBezTo>
                  <a:pt x="1225718" y="71277"/>
                  <a:pt x="1213390" y="97950"/>
                  <a:pt x="1191491" y="101600"/>
                </a:cubicBezTo>
                <a:cubicBezTo>
                  <a:pt x="1157460" y="107272"/>
                  <a:pt x="1153006" y="63115"/>
                  <a:pt x="1145309" y="55418"/>
                </a:cubicBezTo>
                <a:close/>
              </a:path>
            </a:pathLst>
          </a:custGeom>
          <a:solidFill>
            <a:srgbClr val="FFC000">
              <a:alpha val="2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reeform: Shape 2">
            <a:extLst>
              <a:ext uri="{FF2B5EF4-FFF2-40B4-BE49-F238E27FC236}">
                <a16:creationId xmlns:a16="http://schemas.microsoft.com/office/drawing/2014/main" id="{2604EDFB-1406-3951-48B6-4B6DBA929889}"/>
              </a:ext>
            </a:extLst>
          </p:cNvPr>
          <p:cNvSpPr/>
          <p:nvPr/>
        </p:nvSpPr>
        <p:spPr>
          <a:xfrm>
            <a:off x="5340927" y="4447919"/>
            <a:ext cx="1766470" cy="1565564"/>
          </a:xfrm>
          <a:custGeom>
            <a:avLst/>
            <a:gdLst>
              <a:gd name="connsiteX0" fmla="*/ 655782 w 2355293"/>
              <a:gd name="connsiteY0" fmla="*/ 295564 h 2087418"/>
              <a:gd name="connsiteX1" fmla="*/ 655782 w 2355293"/>
              <a:gd name="connsiteY1" fmla="*/ 295564 h 2087418"/>
              <a:gd name="connsiteX2" fmla="*/ 609600 w 2355293"/>
              <a:gd name="connsiteY2" fmla="*/ 581891 h 2087418"/>
              <a:gd name="connsiteX3" fmla="*/ 397164 w 2355293"/>
              <a:gd name="connsiteY3" fmla="*/ 572655 h 2087418"/>
              <a:gd name="connsiteX4" fmla="*/ 332509 w 2355293"/>
              <a:gd name="connsiteY4" fmla="*/ 628073 h 2087418"/>
              <a:gd name="connsiteX5" fmla="*/ 286328 w 2355293"/>
              <a:gd name="connsiteY5" fmla="*/ 757382 h 2087418"/>
              <a:gd name="connsiteX6" fmla="*/ 83128 w 2355293"/>
              <a:gd name="connsiteY6" fmla="*/ 822036 h 2087418"/>
              <a:gd name="connsiteX7" fmla="*/ 0 w 2355293"/>
              <a:gd name="connsiteY7" fmla="*/ 868218 h 2087418"/>
              <a:gd name="connsiteX8" fmla="*/ 240146 w 2355293"/>
              <a:gd name="connsiteY8" fmla="*/ 979055 h 2087418"/>
              <a:gd name="connsiteX9" fmla="*/ 314037 w 2355293"/>
              <a:gd name="connsiteY9" fmla="*/ 1025236 h 2087418"/>
              <a:gd name="connsiteX10" fmla="*/ 332509 w 2355293"/>
              <a:gd name="connsiteY10" fmla="*/ 1145309 h 2087418"/>
              <a:gd name="connsiteX11" fmla="*/ 277091 w 2355293"/>
              <a:gd name="connsiteY11" fmla="*/ 1283855 h 2087418"/>
              <a:gd name="connsiteX12" fmla="*/ 341746 w 2355293"/>
              <a:gd name="connsiteY12" fmla="*/ 1496291 h 2087418"/>
              <a:gd name="connsiteX13" fmla="*/ 424873 w 2355293"/>
              <a:gd name="connsiteY13" fmla="*/ 1662546 h 2087418"/>
              <a:gd name="connsiteX14" fmla="*/ 517237 w 2355293"/>
              <a:gd name="connsiteY14" fmla="*/ 1681018 h 2087418"/>
              <a:gd name="connsiteX15" fmla="*/ 665019 w 2355293"/>
              <a:gd name="connsiteY15" fmla="*/ 1699491 h 2087418"/>
              <a:gd name="connsiteX16" fmla="*/ 683491 w 2355293"/>
              <a:gd name="connsiteY16" fmla="*/ 1773382 h 2087418"/>
              <a:gd name="connsiteX17" fmla="*/ 720437 w 2355293"/>
              <a:gd name="connsiteY17" fmla="*/ 1893455 h 2087418"/>
              <a:gd name="connsiteX18" fmla="*/ 738909 w 2355293"/>
              <a:gd name="connsiteY18" fmla="*/ 2004291 h 2087418"/>
              <a:gd name="connsiteX19" fmla="*/ 748146 w 2355293"/>
              <a:gd name="connsiteY19" fmla="*/ 2078182 h 2087418"/>
              <a:gd name="connsiteX20" fmla="*/ 794328 w 2355293"/>
              <a:gd name="connsiteY20" fmla="*/ 2087418 h 2087418"/>
              <a:gd name="connsiteX21" fmla="*/ 1071419 w 2355293"/>
              <a:gd name="connsiteY21" fmla="*/ 2050473 h 2087418"/>
              <a:gd name="connsiteX22" fmla="*/ 1136073 w 2355293"/>
              <a:gd name="connsiteY22" fmla="*/ 1995055 h 2087418"/>
              <a:gd name="connsiteX23" fmla="*/ 1200728 w 2355293"/>
              <a:gd name="connsiteY23" fmla="*/ 1930400 h 2087418"/>
              <a:gd name="connsiteX24" fmla="*/ 1320800 w 2355293"/>
              <a:gd name="connsiteY24" fmla="*/ 1754909 h 2087418"/>
              <a:gd name="connsiteX25" fmla="*/ 1422400 w 2355293"/>
              <a:gd name="connsiteY25" fmla="*/ 1708727 h 2087418"/>
              <a:gd name="connsiteX26" fmla="*/ 1579419 w 2355293"/>
              <a:gd name="connsiteY26" fmla="*/ 1671782 h 2087418"/>
              <a:gd name="connsiteX27" fmla="*/ 1810328 w 2355293"/>
              <a:gd name="connsiteY27" fmla="*/ 1745673 h 2087418"/>
              <a:gd name="connsiteX28" fmla="*/ 1902691 w 2355293"/>
              <a:gd name="connsiteY28" fmla="*/ 1773382 h 2087418"/>
              <a:gd name="connsiteX29" fmla="*/ 2022764 w 2355293"/>
              <a:gd name="connsiteY29" fmla="*/ 1838036 h 2087418"/>
              <a:gd name="connsiteX30" fmla="*/ 2068946 w 2355293"/>
              <a:gd name="connsiteY30" fmla="*/ 1847273 h 2087418"/>
              <a:gd name="connsiteX31" fmla="*/ 2161309 w 2355293"/>
              <a:gd name="connsiteY31" fmla="*/ 1801091 h 2087418"/>
              <a:gd name="connsiteX32" fmla="*/ 2262909 w 2355293"/>
              <a:gd name="connsiteY32" fmla="*/ 1736436 h 2087418"/>
              <a:gd name="connsiteX33" fmla="*/ 2272146 w 2355293"/>
              <a:gd name="connsiteY33" fmla="*/ 1708727 h 2087418"/>
              <a:gd name="connsiteX34" fmla="*/ 2198255 w 2355293"/>
              <a:gd name="connsiteY34" fmla="*/ 1560946 h 2087418"/>
              <a:gd name="connsiteX35" fmla="*/ 2179782 w 2355293"/>
              <a:gd name="connsiteY35" fmla="*/ 1505527 h 2087418"/>
              <a:gd name="connsiteX36" fmla="*/ 2161309 w 2355293"/>
              <a:gd name="connsiteY36" fmla="*/ 1413164 h 2087418"/>
              <a:gd name="connsiteX37" fmla="*/ 2207491 w 2355293"/>
              <a:gd name="connsiteY37" fmla="*/ 1376218 h 2087418"/>
              <a:gd name="connsiteX38" fmla="*/ 2253673 w 2355293"/>
              <a:gd name="connsiteY38" fmla="*/ 1357746 h 2087418"/>
              <a:gd name="connsiteX39" fmla="*/ 2290619 w 2355293"/>
              <a:gd name="connsiteY39" fmla="*/ 1311564 h 2087418"/>
              <a:gd name="connsiteX40" fmla="*/ 2355273 w 2355293"/>
              <a:gd name="connsiteY40" fmla="*/ 1136073 h 2087418"/>
              <a:gd name="connsiteX41" fmla="*/ 2327564 w 2355293"/>
              <a:gd name="connsiteY41" fmla="*/ 1006764 h 2087418"/>
              <a:gd name="connsiteX42" fmla="*/ 2272146 w 2355293"/>
              <a:gd name="connsiteY42" fmla="*/ 868218 h 2087418"/>
              <a:gd name="connsiteX43" fmla="*/ 2318328 w 2355293"/>
              <a:gd name="connsiteY43" fmla="*/ 766618 h 2087418"/>
              <a:gd name="connsiteX44" fmla="*/ 2355273 w 2355293"/>
              <a:gd name="connsiteY44" fmla="*/ 720436 h 2087418"/>
              <a:gd name="connsiteX45" fmla="*/ 2272146 w 2355293"/>
              <a:gd name="connsiteY45" fmla="*/ 498764 h 2087418"/>
              <a:gd name="connsiteX46" fmla="*/ 2225964 w 2355293"/>
              <a:gd name="connsiteY46" fmla="*/ 434109 h 2087418"/>
              <a:gd name="connsiteX47" fmla="*/ 2198255 w 2355293"/>
              <a:gd name="connsiteY47" fmla="*/ 387927 h 2087418"/>
              <a:gd name="connsiteX48" fmla="*/ 2050473 w 2355293"/>
              <a:gd name="connsiteY48" fmla="*/ 360218 h 2087418"/>
              <a:gd name="connsiteX49" fmla="*/ 2013528 w 2355293"/>
              <a:gd name="connsiteY49" fmla="*/ 350982 h 2087418"/>
              <a:gd name="connsiteX50" fmla="*/ 1764146 w 2355293"/>
              <a:gd name="connsiteY50" fmla="*/ 341746 h 2087418"/>
              <a:gd name="connsiteX51" fmla="*/ 1736437 w 2355293"/>
              <a:gd name="connsiteY51" fmla="*/ 314036 h 2087418"/>
              <a:gd name="connsiteX52" fmla="*/ 1681019 w 2355293"/>
              <a:gd name="connsiteY52" fmla="*/ 277091 h 2087418"/>
              <a:gd name="connsiteX53" fmla="*/ 1616364 w 2355293"/>
              <a:gd name="connsiteY53" fmla="*/ 240146 h 2087418"/>
              <a:gd name="connsiteX54" fmla="*/ 1514764 w 2355293"/>
              <a:gd name="connsiteY54" fmla="*/ 175491 h 2087418"/>
              <a:gd name="connsiteX55" fmla="*/ 1459346 w 2355293"/>
              <a:gd name="connsiteY55" fmla="*/ 166255 h 2087418"/>
              <a:gd name="connsiteX56" fmla="*/ 1431637 w 2355293"/>
              <a:gd name="connsiteY56" fmla="*/ 147782 h 2087418"/>
              <a:gd name="connsiteX57" fmla="*/ 1330037 w 2355293"/>
              <a:gd name="connsiteY57" fmla="*/ 110836 h 2087418"/>
              <a:gd name="connsiteX58" fmla="*/ 1302328 w 2355293"/>
              <a:gd name="connsiteY58" fmla="*/ 73891 h 2087418"/>
              <a:gd name="connsiteX59" fmla="*/ 1209964 w 2355293"/>
              <a:gd name="connsiteY59" fmla="*/ 0 h 2087418"/>
              <a:gd name="connsiteX60" fmla="*/ 951346 w 2355293"/>
              <a:gd name="connsiteY60" fmla="*/ 46182 h 2087418"/>
              <a:gd name="connsiteX61" fmla="*/ 895928 w 2355293"/>
              <a:gd name="connsiteY61" fmla="*/ 92364 h 2087418"/>
              <a:gd name="connsiteX62" fmla="*/ 849746 w 2355293"/>
              <a:gd name="connsiteY62" fmla="*/ 110836 h 2087418"/>
              <a:gd name="connsiteX63" fmla="*/ 794328 w 2355293"/>
              <a:gd name="connsiteY63" fmla="*/ 147782 h 2087418"/>
              <a:gd name="connsiteX64" fmla="*/ 748146 w 2355293"/>
              <a:gd name="connsiteY64" fmla="*/ 157018 h 2087418"/>
              <a:gd name="connsiteX65" fmla="*/ 554182 w 2355293"/>
              <a:gd name="connsiteY65" fmla="*/ 166255 h 2087418"/>
              <a:gd name="connsiteX66" fmla="*/ 563419 w 2355293"/>
              <a:gd name="connsiteY66" fmla="*/ 212436 h 2087418"/>
              <a:gd name="connsiteX67" fmla="*/ 628073 w 2355293"/>
              <a:gd name="connsiteY67" fmla="*/ 295564 h 2087418"/>
              <a:gd name="connsiteX68" fmla="*/ 655782 w 2355293"/>
              <a:gd name="connsiteY68" fmla="*/ 295564 h 208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355293" h="2087418">
                <a:moveTo>
                  <a:pt x="655782" y="295564"/>
                </a:moveTo>
                <a:lnTo>
                  <a:pt x="655782" y="295564"/>
                </a:lnTo>
                <a:cubicBezTo>
                  <a:pt x="640388" y="391006"/>
                  <a:pt x="675564" y="511216"/>
                  <a:pt x="609600" y="581891"/>
                </a:cubicBezTo>
                <a:cubicBezTo>
                  <a:pt x="561238" y="633707"/>
                  <a:pt x="467079" y="561003"/>
                  <a:pt x="397164" y="572655"/>
                </a:cubicBezTo>
                <a:cubicBezTo>
                  <a:pt x="369165" y="577321"/>
                  <a:pt x="354061" y="609600"/>
                  <a:pt x="332509" y="628073"/>
                </a:cubicBezTo>
                <a:cubicBezTo>
                  <a:pt x="317115" y="671176"/>
                  <a:pt x="322456" y="729282"/>
                  <a:pt x="286328" y="757382"/>
                </a:cubicBezTo>
                <a:cubicBezTo>
                  <a:pt x="230221" y="801020"/>
                  <a:pt x="149414" y="796377"/>
                  <a:pt x="83128" y="822036"/>
                </a:cubicBezTo>
                <a:cubicBezTo>
                  <a:pt x="53567" y="833479"/>
                  <a:pt x="27709" y="852824"/>
                  <a:pt x="0" y="868218"/>
                </a:cubicBezTo>
                <a:cubicBezTo>
                  <a:pt x="80049" y="905164"/>
                  <a:pt x="161290" y="939627"/>
                  <a:pt x="240146" y="979055"/>
                </a:cubicBezTo>
                <a:cubicBezTo>
                  <a:pt x="266125" y="992044"/>
                  <a:pt x="299931" y="999846"/>
                  <a:pt x="314037" y="1025236"/>
                </a:cubicBezTo>
                <a:cubicBezTo>
                  <a:pt x="333703" y="1060635"/>
                  <a:pt x="326352" y="1105285"/>
                  <a:pt x="332509" y="1145309"/>
                </a:cubicBezTo>
                <a:cubicBezTo>
                  <a:pt x="314036" y="1191491"/>
                  <a:pt x="286846" y="1235081"/>
                  <a:pt x="277091" y="1283855"/>
                </a:cubicBezTo>
                <a:cubicBezTo>
                  <a:pt x="261918" y="1359723"/>
                  <a:pt x="314389" y="1434115"/>
                  <a:pt x="341746" y="1496291"/>
                </a:cubicBezTo>
                <a:cubicBezTo>
                  <a:pt x="342361" y="1497689"/>
                  <a:pt x="395740" y="1645898"/>
                  <a:pt x="424873" y="1662546"/>
                </a:cubicBezTo>
                <a:cubicBezTo>
                  <a:pt x="452134" y="1678124"/>
                  <a:pt x="486204" y="1676244"/>
                  <a:pt x="517237" y="1681018"/>
                </a:cubicBezTo>
                <a:cubicBezTo>
                  <a:pt x="566304" y="1688567"/>
                  <a:pt x="615758" y="1693333"/>
                  <a:pt x="665019" y="1699491"/>
                </a:cubicBezTo>
                <a:cubicBezTo>
                  <a:pt x="671176" y="1724121"/>
                  <a:pt x="676516" y="1748971"/>
                  <a:pt x="683491" y="1773382"/>
                </a:cubicBezTo>
                <a:cubicBezTo>
                  <a:pt x="694995" y="1813647"/>
                  <a:pt x="710664" y="1852735"/>
                  <a:pt x="720437" y="1893455"/>
                </a:cubicBezTo>
                <a:cubicBezTo>
                  <a:pt x="729178" y="1929876"/>
                  <a:pt x="733353" y="1967250"/>
                  <a:pt x="738909" y="2004291"/>
                </a:cubicBezTo>
                <a:cubicBezTo>
                  <a:pt x="742591" y="2028838"/>
                  <a:pt x="734377" y="2057529"/>
                  <a:pt x="748146" y="2078182"/>
                </a:cubicBezTo>
                <a:cubicBezTo>
                  <a:pt x="756854" y="2091244"/>
                  <a:pt x="778934" y="2084339"/>
                  <a:pt x="794328" y="2087418"/>
                </a:cubicBezTo>
                <a:cubicBezTo>
                  <a:pt x="886692" y="2075103"/>
                  <a:pt x="981465" y="2074785"/>
                  <a:pt x="1071419" y="2050473"/>
                </a:cubicBezTo>
                <a:cubicBezTo>
                  <a:pt x="1098821" y="2043067"/>
                  <a:pt x="1115273" y="2014370"/>
                  <a:pt x="1136073" y="1995055"/>
                </a:cubicBezTo>
                <a:cubicBezTo>
                  <a:pt x="1158408" y="1974316"/>
                  <a:pt x="1182648" y="1954937"/>
                  <a:pt x="1200728" y="1930400"/>
                </a:cubicBezTo>
                <a:cubicBezTo>
                  <a:pt x="1365974" y="1706138"/>
                  <a:pt x="1180281" y="1911042"/>
                  <a:pt x="1320800" y="1754909"/>
                </a:cubicBezTo>
                <a:cubicBezTo>
                  <a:pt x="1359920" y="1711442"/>
                  <a:pt x="1348551" y="1726103"/>
                  <a:pt x="1422400" y="1708727"/>
                </a:cubicBezTo>
                <a:cubicBezTo>
                  <a:pt x="1626233" y="1660767"/>
                  <a:pt x="1392196" y="1718588"/>
                  <a:pt x="1579419" y="1671782"/>
                </a:cubicBezTo>
                <a:lnTo>
                  <a:pt x="1810328" y="1745673"/>
                </a:lnTo>
                <a:cubicBezTo>
                  <a:pt x="1901466" y="1776052"/>
                  <a:pt x="1811484" y="1755141"/>
                  <a:pt x="1902691" y="1773382"/>
                </a:cubicBezTo>
                <a:cubicBezTo>
                  <a:pt x="1942715" y="1794933"/>
                  <a:pt x="1981224" y="1819574"/>
                  <a:pt x="2022764" y="1838036"/>
                </a:cubicBezTo>
                <a:cubicBezTo>
                  <a:pt x="2037110" y="1844412"/>
                  <a:pt x="2053777" y="1851318"/>
                  <a:pt x="2068946" y="1847273"/>
                </a:cubicBezTo>
                <a:cubicBezTo>
                  <a:pt x="2102206" y="1838404"/>
                  <a:pt x="2130937" y="1817290"/>
                  <a:pt x="2161309" y="1801091"/>
                </a:cubicBezTo>
                <a:cubicBezTo>
                  <a:pt x="2193924" y="1783696"/>
                  <a:pt x="2232875" y="1756459"/>
                  <a:pt x="2262909" y="1736436"/>
                </a:cubicBezTo>
                <a:cubicBezTo>
                  <a:pt x="2265988" y="1727200"/>
                  <a:pt x="2272146" y="1718463"/>
                  <a:pt x="2272146" y="1708727"/>
                </a:cubicBezTo>
                <a:cubicBezTo>
                  <a:pt x="2272146" y="1638262"/>
                  <a:pt x="2242713" y="1624458"/>
                  <a:pt x="2198255" y="1560946"/>
                </a:cubicBezTo>
                <a:cubicBezTo>
                  <a:pt x="2192097" y="1542473"/>
                  <a:pt x="2184505" y="1524418"/>
                  <a:pt x="2179782" y="1505527"/>
                </a:cubicBezTo>
                <a:cubicBezTo>
                  <a:pt x="2172167" y="1475067"/>
                  <a:pt x="2161309" y="1413164"/>
                  <a:pt x="2161309" y="1413164"/>
                </a:cubicBezTo>
                <a:cubicBezTo>
                  <a:pt x="2176703" y="1400849"/>
                  <a:pt x="2190586" y="1386361"/>
                  <a:pt x="2207491" y="1376218"/>
                </a:cubicBezTo>
                <a:cubicBezTo>
                  <a:pt x="2221708" y="1367688"/>
                  <a:pt x="2240586" y="1367925"/>
                  <a:pt x="2253673" y="1357746"/>
                </a:cubicBezTo>
                <a:cubicBezTo>
                  <a:pt x="2269234" y="1345643"/>
                  <a:pt x="2278304" y="1326958"/>
                  <a:pt x="2290619" y="1311564"/>
                </a:cubicBezTo>
                <a:cubicBezTo>
                  <a:pt x="2343790" y="1173317"/>
                  <a:pt x="2323239" y="1232173"/>
                  <a:pt x="2355273" y="1136073"/>
                </a:cubicBezTo>
                <a:cubicBezTo>
                  <a:pt x="2346037" y="1092970"/>
                  <a:pt x="2342046" y="1048399"/>
                  <a:pt x="2327564" y="1006764"/>
                </a:cubicBezTo>
                <a:cubicBezTo>
                  <a:pt x="2253273" y="793178"/>
                  <a:pt x="2297826" y="1022306"/>
                  <a:pt x="2272146" y="868218"/>
                </a:cubicBezTo>
                <a:cubicBezTo>
                  <a:pt x="2287540" y="834351"/>
                  <a:pt x="2300090" y="799042"/>
                  <a:pt x="2318328" y="766618"/>
                </a:cubicBezTo>
                <a:cubicBezTo>
                  <a:pt x="2327993" y="749436"/>
                  <a:pt x="2356168" y="740129"/>
                  <a:pt x="2355273" y="720436"/>
                </a:cubicBezTo>
                <a:cubicBezTo>
                  <a:pt x="2351813" y="644313"/>
                  <a:pt x="2313534" y="563146"/>
                  <a:pt x="2272146" y="498764"/>
                </a:cubicBezTo>
                <a:cubicBezTo>
                  <a:pt x="2257824" y="476485"/>
                  <a:pt x="2240655" y="456146"/>
                  <a:pt x="2225964" y="434109"/>
                </a:cubicBezTo>
                <a:cubicBezTo>
                  <a:pt x="2216006" y="419172"/>
                  <a:pt x="2212426" y="398949"/>
                  <a:pt x="2198255" y="387927"/>
                </a:cubicBezTo>
                <a:cubicBezTo>
                  <a:pt x="2169073" y="365230"/>
                  <a:pt x="2073877" y="362559"/>
                  <a:pt x="2050473" y="360218"/>
                </a:cubicBezTo>
                <a:cubicBezTo>
                  <a:pt x="2038158" y="357139"/>
                  <a:pt x="2026196" y="351799"/>
                  <a:pt x="2013528" y="350982"/>
                </a:cubicBezTo>
                <a:cubicBezTo>
                  <a:pt x="1930516" y="345627"/>
                  <a:pt x="1846601" y="352740"/>
                  <a:pt x="1764146" y="341746"/>
                </a:cubicBezTo>
                <a:cubicBezTo>
                  <a:pt x="1751198" y="340020"/>
                  <a:pt x="1746748" y="322056"/>
                  <a:pt x="1736437" y="314036"/>
                </a:cubicBezTo>
                <a:cubicBezTo>
                  <a:pt x="1718912" y="300406"/>
                  <a:pt x="1699927" y="288727"/>
                  <a:pt x="1681019" y="277091"/>
                </a:cubicBezTo>
                <a:cubicBezTo>
                  <a:pt x="1659879" y="264082"/>
                  <a:pt x="1637504" y="253155"/>
                  <a:pt x="1616364" y="240146"/>
                </a:cubicBezTo>
                <a:cubicBezTo>
                  <a:pt x="1607401" y="234630"/>
                  <a:pt x="1530342" y="181156"/>
                  <a:pt x="1514764" y="175491"/>
                </a:cubicBezTo>
                <a:cubicBezTo>
                  <a:pt x="1497164" y="169091"/>
                  <a:pt x="1477819" y="169334"/>
                  <a:pt x="1459346" y="166255"/>
                </a:cubicBezTo>
                <a:cubicBezTo>
                  <a:pt x="1450110" y="160097"/>
                  <a:pt x="1441840" y="152155"/>
                  <a:pt x="1431637" y="147782"/>
                </a:cubicBezTo>
                <a:cubicBezTo>
                  <a:pt x="1398514" y="133586"/>
                  <a:pt x="1361325" y="128715"/>
                  <a:pt x="1330037" y="110836"/>
                </a:cubicBezTo>
                <a:cubicBezTo>
                  <a:pt x="1316671" y="103199"/>
                  <a:pt x="1312465" y="85476"/>
                  <a:pt x="1302328" y="73891"/>
                </a:cubicBezTo>
                <a:cubicBezTo>
                  <a:pt x="1265478" y="31778"/>
                  <a:pt x="1259738" y="33183"/>
                  <a:pt x="1209964" y="0"/>
                </a:cubicBezTo>
                <a:cubicBezTo>
                  <a:pt x="1123758" y="15394"/>
                  <a:pt x="1035357" y="21473"/>
                  <a:pt x="951346" y="46182"/>
                </a:cubicBezTo>
                <a:cubicBezTo>
                  <a:pt x="928277" y="52967"/>
                  <a:pt x="916215" y="79454"/>
                  <a:pt x="895928" y="92364"/>
                </a:cubicBezTo>
                <a:cubicBezTo>
                  <a:pt x="881940" y="101265"/>
                  <a:pt x="864301" y="102897"/>
                  <a:pt x="849746" y="110836"/>
                </a:cubicBezTo>
                <a:cubicBezTo>
                  <a:pt x="830255" y="121467"/>
                  <a:pt x="814539" y="138595"/>
                  <a:pt x="794328" y="147782"/>
                </a:cubicBezTo>
                <a:cubicBezTo>
                  <a:pt x="780036" y="154278"/>
                  <a:pt x="763799" y="155814"/>
                  <a:pt x="748146" y="157018"/>
                </a:cubicBezTo>
                <a:cubicBezTo>
                  <a:pt x="683609" y="161982"/>
                  <a:pt x="618837" y="163176"/>
                  <a:pt x="554182" y="166255"/>
                </a:cubicBezTo>
                <a:cubicBezTo>
                  <a:pt x="557261" y="181649"/>
                  <a:pt x="556923" y="198145"/>
                  <a:pt x="563419" y="212436"/>
                </a:cubicBezTo>
                <a:cubicBezTo>
                  <a:pt x="572601" y="232637"/>
                  <a:pt x="605262" y="279271"/>
                  <a:pt x="628073" y="295564"/>
                </a:cubicBezTo>
                <a:cubicBezTo>
                  <a:pt x="639277" y="303567"/>
                  <a:pt x="651164" y="295564"/>
                  <a:pt x="655782" y="295564"/>
                </a:cubicBezTo>
                <a:close/>
              </a:path>
            </a:pathLst>
          </a:custGeom>
          <a:solidFill>
            <a:srgbClr val="FFC000">
              <a:alpha val="2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Content Placeholder 2">
            <a:extLst>
              <a:ext uri="{FF2B5EF4-FFF2-40B4-BE49-F238E27FC236}">
                <a16:creationId xmlns:a16="http://schemas.microsoft.com/office/drawing/2014/main" id="{231B328A-B1FE-84CA-538C-2E4C6F8560BE}"/>
              </a:ext>
            </a:extLst>
          </p:cNvPr>
          <p:cNvSpPr txBox="1">
            <a:spLocks/>
          </p:cNvSpPr>
          <p:nvPr/>
        </p:nvSpPr>
        <p:spPr>
          <a:xfrm>
            <a:off x="289135" y="995434"/>
            <a:ext cx="8209355" cy="24062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500" dirty="0"/>
              <a:t>Using Urologists as an example to explain the conceptual differences </a:t>
            </a:r>
          </a:p>
          <a:p>
            <a:r>
              <a:rPr lang="en-US" sz="1500" u="sng" dirty="0"/>
              <a:t>Rule 106</a:t>
            </a:r>
          </a:p>
          <a:p>
            <a:pPr lvl="1"/>
            <a:r>
              <a:rPr lang="en-US" sz="1500" dirty="0"/>
              <a:t>Average distance from consumers to the nearest provider-type, </a:t>
            </a:r>
          </a:p>
          <a:p>
            <a:pPr marL="342900" lvl="1" indent="0">
              <a:buFont typeface="Arial" panose="020B0604020202020204" pitchFamily="34" charset="0"/>
              <a:buNone/>
            </a:pPr>
            <a:r>
              <a:rPr lang="en-US" sz="1500" dirty="0"/>
              <a:t>   computed separately for each county, not to exceed 60 miles.  </a:t>
            </a:r>
          </a:p>
          <a:p>
            <a:r>
              <a:rPr lang="en-US" sz="1500" u="sng" dirty="0"/>
              <a:t>CCIIO T&amp;D Standards</a:t>
            </a:r>
          </a:p>
          <a:p>
            <a:pPr lvl="1"/>
            <a:r>
              <a:rPr lang="en-US" sz="1500" dirty="0"/>
              <a:t>At least 90% consumers should be covered within the T&amp;D specifications for the Medicare Part A county designation.	</a:t>
            </a:r>
          </a:p>
          <a:p>
            <a:pPr lvl="1"/>
            <a:r>
              <a:rPr lang="en-US" sz="1500" dirty="0"/>
              <a:t>5 Types of county designations ranging from 20 minutes/10 miles in Large Metros to 110 minutes/100 miles for the most rural CEAC designation</a:t>
            </a:r>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65D77AD-37B3-F389-E024-91FDB66CD273}"/>
              </a:ext>
            </a:extLst>
          </p:cNvPr>
          <p:cNvSpPr>
            <a:spLocks noGrp="1"/>
          </p:cNvSpPr>
          <p:nvPr>
            <p:ph type="sldNum" sz="quarter" idx="12"/>
          </p:nvPr>
        </p:nvSpPr>
        <p:spPr>
          <a:xfrm>
            <a:off x="6457950" y="5597308"/>
            <a:ext cx="2057400" cy="273844"/>
          </a:xfrm>
        </p:spPr>
        <p:txBody>
          <a:bodyPr/>
          <a:lstStyle/>
          <a:p>
            <a:fld id="{A349B8A0-4E61-4518-9AFA-6256D3601A3D}" type="slidenum">
              <a:rPr lang="en-US" smtClean="0"/>
              <a:t>10</a:t>
            </a:fld>
            <a:endParaRPr lang="en-US"/>
          </a:p>
        </p:txBody>
      </p:sp>
      <p:sp>
        <p:nvSpPr>
          <p:cNvPr id="6" name="Rectangle 5">
            <a:extLst>
              <a:ext uri="{FF2B5EF4-FFF2-40B4-BE49-F238E27FC236}">
                <a16:creationId xmlns:a16="http://schemas.microsoft.com/office/drawing/2014/main" id="{FCD0E7D5-68FF-7622-BF9B-42224B582D1E}"/>
              </a:ext>
            </a:extLst>
          </p:cNvPr>
          <p:cNvSpPr/>
          <p:nvPr/>
        </p:nvSpPr>
        <p:spPr>
          <a:xfrm>
            <a:off x="6035040" y="4302360"/>
            <a:ext cx="1840832" cy="1671186"/>
          </a:xfrm>
          <a:prstGeom prst="rect">
            <a:avLst/>
          </a:pr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30" name="Picture 6" descr="Person Icon Transparent Images – Browse 103,012 Stock Photos, Vectors, and  Video | Adobe Stock">
            <a:extLst>
              <a:ext uri="{FF2B5EF4-FFF2-40B4-BE49-F238E27FC236}">
                <a16:creationId xmlns:a16="http://schemas.microsoft.com/office/drawing/2014/main" id="{ACAD7CFB-84A1-023E-3211-90DF5C0C2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47997" y="4470220"/>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erson Icon Transparent Images – Browse 103,012 Stock Photos, Vectors, and  Video | Adobe Stock">
            <a:extLst>
              <a:ext uri="{FF2B5EF4-FFF2-40B4-BE49-F238E27FC236}">
                <a16:creationId xmlns:a16="http://schemas.microsoft.com/office/drawing/2014/main" id="{762A3279-F7E2-6F80-69F6-94C1391064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89641" y="4807762"/>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erson Icon Transparent Images – Browse 103,012 Stock Photos, Vectors, and  Video | Adobe Stock">
            <a:extLst>
              <a:ext uri="{FF2B5EF4-FFF2-40B4-BE49-F238E27FC236}">
                <a16:creationId xmlns:a16="http://schemas.microsoft.com/office/drawing/2014/main" id="{C5635888-55C9-1EEB-9B11-0503F90EEB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26761" y="5502491"/>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erson Icon Transparent Images – Browse 103,012 Stock Photos, Vectors, and  Video | Adobe Stock">
            <a:extLst>
              <a:ext uri="{FF2B5EF4-FFF2-40B4-BE49-F238E27FC236}">
                <a16:creationId xmlns:a16="http://schemas.microsoft.com/office/drawing/2014/main" id="{916ECF76-86CD-0373-0067-C44FE5B691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87198" y="4813119"/>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erson Icon Transparent Images – Browse 103,012 Stock Photos, Vectors, and  Video | Adobe Stock">
            <a:extLst>
              <a:ext uri="{FF2B5EF4-FFF2-40B4-BE49-F238E27FC236}">
                <a16:creationId xmlns:a16="http://schemas.microsoft.com/office/drawing/2014/main" id="{D027F7FF-B7E2-4CDB-7297-BC9EFC11F1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44212" y="4374212"/>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Person Icon Transparent Images – Browse 103,012 Stock Photos, Vectors, and  Video | Adobe Stock">
            <a:extLst>
              <a:ext uri="{FF2B5EF4-FFF2-40B4-BE49-F238E27FC236}">
                <a16:creationId xmlns:a16="http://schemas.microsoft.com/office/drawing/2014/main" id="{066109D9-667A-8B2B-C438-8BFA49F4C4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09041" y="4730966"/>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erson Icon Transparent Images – Browse 103,012 Stock Photos, Vectors, and  Video | Adobe Stock">
            <a:extLst>
              <a:ext uri="{FF2B5EF4-FFF2-40B4-BE49-F238E27FC236}">
                <a16:creationId xmlns:a16="http://schemas.microsoft.com/office/drawing/2014/main" id="{061E5842-0C5A-3570-B3E0-026FF92AF1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57951" y="5289153"/>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Person Icon Transparent Images – Browse 103,012 Stock Photos, Vectors, and  Video | Adobe Stock">
            <a:extLst>
              <a:ext uri="{FF2B5EF4-FFF2-40B4-BE49-F238E27FC236}">
                <a16:creationId xmlns:a16="http://schemas.microsoft.com/office/drawing/2014/main" id="{DEEF7AB8-DE77-FC78-0AC8-D9E31DBCB6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57066" y="4836336"/>
            <a:ext cx="164306" cy="164306"/>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E55A2D95-90C9-24D3-67EF-44F6A54AA36E}"/>
              </a:ext>
            </a:extLst>
          </p:cNvPr>
          <p:cNvSpPr/>
          <p:nvPr/>
        </p:nvSpPr>
        <p:spPr>
          <a:xfrm>
            <a:off x="6130297" y="5225545"/>
            <a:ext cx="164306" cy="16430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54">
            <a:extLst>
              <a:ext uri="{FF2B5EF4-FFF2-40B4-BE49-F238E27FC236}">
                <a16:creationId xmlns:a16="http://schemas.microsoft.com/office/drawing/2014/main" id="{166FD31D-D911-B5BB-4AE8-FABCE30E5965}"/>
              </a:ext>
            </a:extLst>
          </p:cNvPr>
          <p:cNvSpPr/>
          <p:nvPr/>
        </p:nvSpPr>
        <p:spPr>
          <a:xfrm>
            <a:off x="631114" y="4262397"/>
            <a:ext cx="1840832" cy="1671186"/>
          </a:xfrm>
          <a:prstGeom prst="rect">
            <a:avLst/>
          </a:pr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6" name="Picture 6" descr="Person Icon Transparent Images – Browse 103,012 Stock Photos, Vectors, and  Video | Adobe Stock">
            <a:extLst>
              <a:ext uri="{FF2B5EF4-FFF2-40B4-BE49-F238E27FC236}">
                <a16:creationId xmlns:a16="http://schemas.microsoft.com/office/drawing/2014/main" id="{BEF5CD19-1871-95A1-EC65-E597239B41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44072" y="4430258"/>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Person Icon Transparent Images – Browse 103,012 Stock Photos, Vectors, and  Video | Adobe Stock">
            <a:extLst>
              <a:ext uri="{FF2B5EF4-FFF2-40B4-BE49-F238E27FC236}">
                <a16:creationId xmlns:a16="http://schemas.microsoft.com/office/drawing/2014/main" id="{288BF714-A902-A896-F66B-8571B559C3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5715" y="4767800"/>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Person Icon Transparent Images – Browse 103,012 Stock Photos, Vectors, and  Video | Adobe Stock">
            <a:extLst>
              <a:ext uri="{FF2B5EF4-FFF2-40B4-BE49-F238E27FC236}">
                <a16:creationId xmlns:a16="http://schemas.microsoft.com/office/drawing/2014/main" id="{E2649614-0885-E3C8-7DAD-9D641EFE5E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34557" y="5413497"/>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Person Icon Transparent Images – Browse 103,012 Stock Photos, Vectors, and  Video | Adobe Stock">
            <a:extLst>
              <a:ext uri="{FF2B5EF4-FFF2-40B4-BE49-F238E27FC236}">
                <a16:creationId xmlns:a16="http://schemas.microsoft.com/office/drawing/2014/main" id="{D8AD43B2-60A5-113E-3750-CAF799F717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83272" y="4773157"/>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Person Icon Transparent Images – Browse 103,012 Stock Photos, Vectors, and  Video | Adobe Stock">
            <a:extLst>
              <a:ext uri="{FF2B5EF4-FFF2-40B4-BE49-F238E27FC236}">
                <a16:creationId xmlns:a16="http://schemas.microsoft.com/office/drawing/2014/main" id="{A5898E11-28C1-A906-A19D-602FFC2326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04231" y="4385917"/>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Person Icon Transparent Images – Browse 103,012 Stock Photos, Vectors, and  Video | Adobe Stock">
            <a:extLst>
              <a:ext uri="{FF2B5EF4-FFF2-40B4-BE49-F238E27FC236}">
                <a16:creationId xmlns:a16="http://schemas.microsoft.com/office/drawing/2014/main" id="{3EE077DE-932A-DF01-AA18-83A01ACEBC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1537" y="4648813"/>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Person Icon Transparent Images – Browse 103,012 Stock Photos, Vectors, and  Video | Adobe Stock">
            <a:extLst>
              <a:ext uri="{FF2B5EF4-FFF2-40B4-BE49-F238E27FC236}">
                <a16:creationId xmlns:a16="http://schemas.microsoft.com/office/drawing/2014/main" id="{BC6EBA40-38D4-6E8F-C1D6-4470B5D575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54025" y="5249191"/>
            <a:ext cx="164306" cy="16430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Person Icon Transparent Images – Browse 103,012 Stock Photos, Vectors, and  Video | Adobe Stock">
            <a:extLst>
              <a:ext uri="{FF2B5EF4-FFF2-40B4-BE49-F238E27FC236}">
                <a16:creationId xmlns:a16="http://schemas.microsoft.com/office/drawing/2014/main" id="{C3D7E05B-7D96-BFE2-4DAC-031F711E38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38648" y="4833465"/>
            <a:ext cx="164306" cy="164306"/>
          </a:xfrm>
          <a:prstGeom prst="rect">
            <a:avLst/>
          </a:prstGeom>
          <a:noFill/>
          <a:extLst>
            <a:ext uri="{909E8E84-426E-40DD-AFC4-6F175D3DCCD1}">
              <a14:hiddenFill xmlns:a14="http://schemas.microsoft.com/office/drawing/2010/main">
                <a:solidFill>
                  <a:srgbClr val="FFFFFF"/>
                </a:solidFill>
              </a14:hiddenFill>
            </a:ext>
          </a:extLst>
        </p:spPr>
      </p:pic>
      <p:sp>
        <p:nvSpPr>
          <p:cNvPr id="1024" name="Oval 1023">
            <a:extLst>
              <a:ext uri="{FF2B5EF4-FFF2-40B4-BE49-F238E27FC236}">
                <a16:creationId xmlns:a16="http://schemas.microsoft.com/office/drawing/2014/main" id="{D63E8FDC-CACD-AB00-FB40-7191C9082583}"/>
              </a:ext>
            </a:extLst>
          </p:cNvPr>
          <p:cNvSpPr/>
          <p:nvPr/>
        </p:nvSpPr>
        <p:spPr>
          <a:xfrm>
            <a:off x="709132" y="5113731"/>
            <a:ext cx="164306" cy="16430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5" name="Oval 1024">
            <a:extLst>
              <a:ext uri="{FF2B5EF4-FFF2-40B4-BE49-F238E27FC236}">
                <a16:creationId xmlns:a16="http://schemas.microsoft.com/office/drawing/2014/main" id="{D31F5214-1FA1-9927-793E-3CF49A9C00F3}"/>
              </a:ext>
            </a:extLst>
          </p:cNvPr>
          <p:cNvSpPr/>
          <p:nvPr/>
        </p:nvSpPr>
        <p:spPr>
          <a:xfrm>
            <a:off x="2553936" y="4560216"/>
            <a:ext cx="164306" cy="16430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27" name="Straight Arrow Connector 1026">
            <a:extLst>
              <a:ext uri="{FF2B5EF4-FFF2-40B4-BE49-F238E27FC236}">
                <a16:creationId xmlns:a16="http://schemas.microsoft.com/office/drawing/2014/main" id="{CAB0F8BD-AD3B-5E8B-76A7-285A687257D0}"/>
              </a:ext>
            </a:extLst>
          </p:cNvPr>
          <p:cNvCxnSpPr>
            <a:endCxn id="1024" idx="0"/>
          </p:cNvCxnSpPr>
          <p:nvPr/>
        </p:nvCxnSpPr>
        <p:spPr>
          <a:xfrm>
            <a:off x="770028" y="4791576"/>
            <a:ext cx="21257" cy="322155"/>
          </a:xfrm>
          <a:prstGeom prst="straightConnector1">
            <a:avLst/>
          </a:prstGeom>
          <a:ln w="158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028">
            <a:extLst>
              <a:ext uri="{FF2B5EF4-FFF2-40B4-BE49-F238E27FC236}">
                <a16:creationId xmlns:a16="http://schemas.microsoft.com/office/drawing/2014/main" id="{E6134FF4-520F-BDA6-A63E-7BCE5110F601}"/>
              </a:ext>
            </a:extLst>
          </p:cNvPr>
          <p:cNvCxnSpPr>
            <a:cxnSpLocks/>
          </p:cNvCxnSpPr>
          <p:nvPr/>
        </p:nvCxnSpPr>
        <p:spPr>
          <a:xfrm flipH="1">
            <a:off x="909847" y="4960680"/>
            <a:ext cx="255434" cy="193840"/>
          </a:xfrm>
          <a:prstGeom prst="straightConnector1">
            <a:avLst/>
          </a:prstGeom>
          <a:ln w="158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4" name="Straight Arrow Connector 1033">
            <a:extLst>
              <a:ext uri="{FF2B5EF4-FFF2-40B4-BE49-F238E27FC236}">
                <a16:creationId xmlns:a16="http://schemas.microsoft.com/office/drawing/2014/main" id="{377A2DD4-78C6-70A6-0861-D7EC01BB2F98}"/>
              </a:ext>
            </a:extLst>
          </p:cNvPr>
          <p:cNvCxnSpPr>
            <a:cxnSpLocks/>
            <a:stCxn id="1024" idx="5"/>
            <a:endCxn id="62" idx="3"/>
          </p:cNvCxnSpPr>
          <p:nvPr/>
        </p:nvCxnSpPr>
        <p:spPr>
          <a:xfrm>
            <a:off x="849375" y="5253975"/>
            <a:ext cx="204650" cy="77369"/>
          </a:xfrm>
          <a:prstGeom prst="straightConnector1">
            <a:avLst/>
          </a:prstGeom>
          <a:ln w="158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3D0EE2B8-0C64-10B5-56FD-80FA928AC3B1}"/>
              </a:ext>
            </a:extLst>
          </p:cNvPr>
          <p:cNvCxnSpPr>
            <a:cxnSpLocks/>
          </p:cNvCxnSpPr>
          <p:nvPr/>
        </p:nvCxnSpPr>
        <p:spPr>
          <a:xfrm flipH="1">
            <a:off x="867691" y="4522712"/>
            <a:ext cx="375727" cy="567927"/>
          </a:xfrm>
          <a:prstGeom prst="straightConnector1">
            <a:avLst/>
          </a:prstGeom>
          <a:ln w="158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1" name="Straight Arrow Connector 1040">
            <a:extLst>
              <a:ext uri="{FF2B5EF4-FFF2-40B4-BE49-F238E27FC236}">
                <a16:creationId xmlns:a16="http://schemas.microsoft.com/office/drawing/2014/main" id="{401AE3E1-B486-D503-5B15-C6C103B0A419}"/>
              </a:ext>
            </a:extLst>
          </p:cNvPr>
          <p:cNvCxnSpPr>
            <a:cxnSpLocks/>
          </p:cNvCxnSpPr>
          <p:nvPr/>
        </p:nvCxnSpPr>
        <p:spPr>
          <a:xfrm flipH="1" flipV="1">
            <a:off x="919860" y="5195883"/>
            <a:ext cx="749701" cy="284282"/>
          </a:xfrm>
          <a:prstGeom prst="straightConnector1">
            <a:avLst/>
          </a:prstGeom>
          <a:ln w="158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4" name="Straight Arrow Connector 1043">
            <a:extLst>
              <a:ext uri="{FF2B5EF4-FFF2-40B4-BE49-F238E27FC236}">
                <a16:creationId xmlns:a16="http://schemas.microsoft.com/office/drawing/2014/main" id="{B494168D-F37C-DF1D-8809-9675BCE92E25}"/>
              </a:ext>
            </a:extLst>
          </p:cNvPr>
          <p:cNvCxnSpPr>
            <a:cxnSpLocks/>
          </p:cNvCxnSpPr>
          <p:nvPr/>
        </p:nvCxnSpPr>
        <p:spPr>
          <a:xfrm>
            <a:off x="2213369" y="4539919"/>
            <a:ext cx="332578" cy="64946"/>
          </a:xfrm>
          <a:prstGeom prst="straightConnector1">
            <a:avLst/>
          </a:prstGeom>
          <a:ln w="158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7" name="Straight Arrow Connector 1046">
            <a:extLst>
              <a:ext uri="{FF2B5EF4-FFF2-40B4-BE49-F238E27FC236}">
                <a16:creationId xmlns:a16="http://schemas.microsoft.com/office/drawing/2014/main" id="{EDF85A92-F113-A3D0-8C0C-2BD65557B55C}"/>
              </a:ext>
            </a:extLst>
          </p:cNvPr>
          <p:cNvCxnSpPr>
            <a:cxnSpLocks/>
            <a:stCxn id="57" idx="0"/>
          </p:cNvCxnSpPr>
          <p:nvPr/>
        </p:nvCxnSpPr>
        <p:spPr>
          <a:xfrm flipV="1">
            <a:off x="1967867" y="4638560"/>
            <a:ext cx="527115" cy="129239"/>
          </a:xfrm>
          <a:prstGeom prst="straightConnector1">
            <a:avLst/>
          </a:prstGeom>
          <a:ln w="158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8" name="Straight Arrow Connector 1047">
            <a:extLst>
              <a:ext uri="{FF2B5EF4-FFF2-40B4-BE49-F238E27FC236}">
                <a16:creationId xmlns:a16="http://schemas.microsoft.com/office/drawing/2014/main" id="{12911DF9-2AA6-A2DE-E518-84E91882431A}"/>
              </a:ext>
            </a:extLst>
          </p:cNvPr>
          <p:cNvCxnSpPr>
            <a:cxnSpLocks/>
          </p:cNvCxnSpPr>
          <p:nvPr/>
        </p:nvCxnSpPr>
        <p:spPr>
          <a:xfrm flipV="1">
            <a:off x="2347579" y="4715269"/>
            <a:ext cx="206357" cy="118196"/>
          </a:xfrm>
          <a:prstGeom prst="straightConnector1">
            <a:avLst/>
          </a:prstGeom>
          <a:ln w="158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3" name="TextBox 1052">
            <a:extLst>
              <a:ext uri="{FF2B5EF4-FFF2-40B4-BE49-F238E27FC236}">
                <a16:creationId xmlns:a16="http://schemas.microsoft.com/office/drawing/2014/main" id="{1C0B752A-B3E0-6533-B698-5B067948BB33}"/>
              </a:ext>
            </a:extLst>
          </p:cNvPr>
          <p:cNvSpPr txBox="1"/>
          <p:nvPr/>
        </p:nvSpPr>
        <p:spPr>
          <a:xfrm>
            <a:off x="299154" y="6231401"/>
            <a:ext cx="3412235" cy="300082"/>
          </a:xfrm>
          <a:prstGeom prst="rect">
            <a:avLst/>
          </a:prstGeom>
          <a:noFill/>
        </p:spPr>
        <p:txBody>
          <a:bodyPr wrap="square" rtlCol="0">
            <a:spAutoFit/>
          </a:bodyPr>
          <a:lstStyle/>
          <a:p>
            <a:r>
              <a:rPr lang="en-US" sz="1350" b="1" u="sng" dirty="0"/>
              <a:t>Rule 106 Metric: </a:t>
            </a:r>
            <a:r>
              <a:rPr lang="en-US" sz="1350" b="1" u="sng" dirty="0">
                <a:solidFill>
                  <a:srgbClr val="FF0000"/>
                </a:solidFill>
              </a:rPr>
              <a:t>Avg. distance in miles</a:t>
            </a:r>
          </a:p>
        </p:txBody>
      </p:sp>
      <p:sp>
        <p:nvSpPr>
          <p:cNvPr id="1054" name="TextBox 1053">
            <a:extLst>
              <a:ext uri="{FF2B5EF4-FFF2-40B4-BE49-F238E27FC236}">
                <a16:creationId xmlns:a16="http://schemas.microsoft.com/office/drawing/2014/main" id="{53F6C126-B0AD-5C8E-3E44-6EAEE9B38D4C}"/>
              </a:ext>
            </a:extLst>
          </p:cNvPr>
          <p:cNvSpPr txBox="1"/>
          <p:nvPr/>
        </p:nvSpPr>
        <p:spPr>
          <a:xfrm>
            <a:off x="5177119" y="6329318"/>
            <a:ext cx="3731558" cy="300082"/>
          </a:xfrm>
          <a:prstGeom prst="rect">
            <a:avLst/>
          </a:prstGeom>
          <a:noFill/>
        </p:spPr>
        <p:txBody>
          <a:bodyPr wrap="square" rtlCol="0">
            <a:spAutoFit/>
          </a:bodyPr>
          <a:lstStyle/>
          <a:p>
            <a:r>
              <a:rPr lang="en-US" sz="1350" b="1" u="sng" dirty="0"/>
              <a:t>CMS-CCIIO’s PY2026 Metric: </a:t>
            </a:r>
            <a:r>
              <a:rPr lang="en-US" sz="1350" b="1" u="sng" dirty="0">
                <a:solidFill>
                  <a:srgbClr val="FF0000"/>
                </a:solidFill>
              </a:rPr>
              <a:t>Percent Covered</a:t>
            </a:r>
          </a:p>
        </p:txBody>
      </p:sp>
      <p:sp>
        <p:nvSpPr>
          <p:cNvPr id="1055" name="Callout: Line 1054">
            <a:extLst>
              <a:ext uri="{FF2B5EF4-FFF2-40B4-BE49-F238E27FC236}">
                <a16:creationId xmlns:a16="http://schemas.microsoft.com/office/drawing/2014/main" id="{4BAD2B66-CFAD-CF6A-E582-F883F2D7FD6E}"/>
              </a:ext>
            </a:extLst>
          </p:cNvPr>
          <p:cNvSpPr/>
          <p:nvPr/>
        </p:nvSpPr>
        <p:spPr>
          <a:xfrm>
            <a:off x="3175568" y="4329755"/>
            <a:ext cx="1218245" cy="485774"/>
          </a:xfrm>
          <a:prstGeom prst="borderCallout1">
            <a:avLst>
              <a:gd name="adj1" fmla="val 54044"/>
              <a:gd name="adj2" fmla="val 234"/>
              <a:gd name="adj3" fmla="val 60326"/>
              <a:gd name="adj4" fmla="val -3772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Provider-Type location</a:t>
            </a:r>
          </a:p>
        </p:txBody>
      </p:sp>
      <p:sp>
        <p:nvSpPr>
          <p:cNvPr id="1056" name="Callout: Line 1055">
            <a:extLst>
              <a:ext uri="{FF2B5EF4-FFF2-40B4-BE49-F238E27FC236}">
                <a16:creationId xmlns:a16="http://schemas.microsoft.com/office/drawing/2014/main" id="{111B2EB3-CCC3-8DBA-E7CF-D895C195A967}"/>
              </a:ext>
            </a:extLst>
          </p:cNvPr>
          <p:cNvSpPr/>
          <p:nvPr/>
        </p:nvSpPr>
        <p:spPr>
          <a:xfrm>
            <a:off x="2911599" y="5137953"/>
            <a:ext cx="1218245" cy="485774"/>
          </a:xfrm>
          <a:prstGeom prst="borderCallout1">
            <a:avLst>
              <a:gd name="adj1" fmla="val 54044"/>
              <a:gd name="adj2" fmla="val 234"/>
              <a:gd name="adj3" fmla="val 60326"/>
              <a:gd name="adj4" fmla="val -3772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County boundary</a:t>
            </a:r>
          </a:p>
        </p:txBody>
      </p:sp>
      <p:cxnSp>
        <p:nvCxnSpPr>
          <p:cNvPr id="30" name="Straight Connector 29">
            <a:extLst>
              <a:ext uri="{FF2B5EF4-FFF2-40B4-BE49-F238E27FC236}">
                <a16:creationId xmlns:a16="http://schemas.microsoft.com/office/drawing/2014/main" id="{C17BD6F6-0758-5403-8B38-2FDF9CAC80D9}"/>
              </a:ext>
            </a:extLst>
          </p:cNvPr>
          <p:cNvCxnSpPr>
            <a:stCxn id="1055" idx="0"/>
            <a:endCxn id="15" idx="2"/>
          </p:cNvCxnSpPr>
          <p:nvPr/>
        </p:nvCxnSpPr>
        <p:spPr>
          <a:xfrm>
            <a:off x="4393813" y="4572642"/>
            <a:ext cx="1736483" cy="735056"/>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AC49B6C7-8975-29E8-EF30-03BD725B2FB8}"/>
              </a:ext>
            </a:extLst>
          </p:cNvPr>
          <p:cNvCxnSpPr>
            <a:stCxn id="1056" idx="0"/>
          </p:cNvCxnSpPr>
          <p:nvPr/>
        </p:nvCxnSpPr>
        <p:spPr>
          <a:xfrm>
            <a:off x="4129843" y="5380840"/>
            <a:ext cx="1905197" cy="384279"/>
          </a:xfrm>
          <a:prstGeom prst="line">
            <a:avLst/>
          </a:prstGeom>
        </p:spPr>
        <p:style>
          <a:lnRef idx="2">
            <a:schemeClr val="dk1"/>
          </a:lnRef>
          <a:fillRef idx="0">
            <a:schemeClr val="dk1"/>
          </a:fillRef>
          <a:effectRef idx="1">
            <a:schemeClr val="dk1"/>
          </a:effectRef>
          <a:fontRef idx="minor">
            <a:schemeClr val="tx1"/>
          </a:fontRef>
        </p:style>
      </p:cxnSp>
      <p:sp>
        <p:nvSpPr>
          <p:cNvPr id="33" name="Callout: Line 32">
            <a:extLst>
              <a:ext uri="{FF2B5EF4-FFF2-40B4-BE49-F238E27FC236}">
                <a16:creationId xmlns:a16="http://schemas.microsoft.com/office/drawing/2014/main" id="{24BEFF94-2B0F-1124-D0F1-0D1DF77A647B}"/>
              </a:ext>
            </a:extLst>
          </p:cNvPr>
          <p:cNvSpPr/>
          <p:nvPr/>
        </p:nvSpPr>
        <p:spPr>
          <a:xfrm>
            <a:off x="4417504" y="3483851"/>
            <a:ext cx="2641387" cy="485774"/>
          </a:xfrm>
          <a:prstGeom prst="borderCallout1">
            <a:avLst>
              <a:gd name="adj1" fmla="val 99719"/>
              <a:gd name="adj2" fmla="val 55976"/>
              <a:gd name="adj3" fmla="val 318437"/>
              <a:gd name="adj4" fmla="val 5449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Driving distance standard for </a:t>
            </a:r>
            <a:r>
              <a:rPr lang="en-US" sz="1200" i="1" dirty="0"/>
              <a:t>County Designation-Provider Type</a:t>
            </a:r>
          </a:p>
        </p:txBody>
      </p:sp>
      <p:sp>
        <p:nvSpPr>
          <p:cNvPr id="7" name="Oval 6">
            <a:extLst>
              <a:ext uri="{FF2B5EF4-FFF2-40B4-BE49-F238E27FC236}">
                <a16:creationId xmlns:a16="http://schemas.microsoft.com/office/drawing/2014/main" id="{3FADE68D-EEE6-5579-5D90-C2FE9AC3A3F8}"/>
              </a:ext>
            </a:extLst>
          </p:cNvPr>
          <p:cNvSpPr/>
          <p:nvPr/>
        </p:nvSpPr>
        <p:spPr>
          <a:xfrm>
            <a:off x="7945804" y="4662776"/>
            <a:ext cx="164306" cy="16430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 name="Connector: Curved 23">
            <a:extLst>
              <a:ext uri="{FF2B5EF4-FFF2-40B4-BE49-F238E27FC236}">
                <a16:creationId xmlns:a16="http://schemas.microsoft.com/office/drawing/2014/main" id="{3AA7ADC5-A984-D841-6500-2B8805A0D4FF}"/>
              </a:ext>
            </a:extLst>
          </p:cNvPr>
          <p:cNvCxnSpPr>
            <a:cxnSpLocks/>
            <a:endCxn id="16" idx="24"/>
          </p:cNvCxnSpPr>
          <p:nvPr/>
        </p:nvCxnSpPr>
        <p:spPr>
          <a:xfrm rot="10800000" flipV="1">
            <a:off x="7301345" y="4773155"/>
            <a:ext cx="750818" cy="422909"/>
          </a:xfrm>
          <a:prstGeom prst="curvedConnector5">
            <a:avLst>
              <a:gd name="adj1" fmla="val 22835"/>
              <a:gd name="adj2" fmla="val 75021"/>
              <a:gd name="adj3" fmla="val 77165"/>
            </a:avLst>
          </a:prstGeom>
          <a:ln w="539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nector: Curved 27">
            <a:extLst>
              <a:ext uri="{FF2B5EF4-FFF2-40B4-BE49-F238E27FC236}">
                <a16:creationId xmlns:a16="http://schemas.microsoft.com/office/drawing/2014/main" id="{9F3366E0-987D-EB0E-728A-2A15E590F21B}"/>
              </a:ext>
            </a:extLst>
          </p:cNvPr>
          <p:cNvCxnSpPr>
            <a:cxnSpLocks/>
            <a:endCxn id="16" idx="48"/>
          </p:cNvCxnSpPr>
          <p:nvPr/>
        </p:nvCxnSpPr>
        <p:spPr>
          <a:xfrm rot="16200000" flipH="1">
            <a:off x="7947483" y="4844675"/>
            <a:ext cx="773765" cy="677160"/>
          </a:xfrm>
          <a:prstGeom prst="curvedConnector4">
            <a:avLst>
              <a:gd name="adj1" fmla="val 22783"/>
              <a:gd name="adj2" fmla="val 52414"/>
            </a:avLst>
          </a:prstGeom>
          <a:ln w="539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or: Curved 41">
            <a:extLst>
              <a:ext uri="{FF2B5EF4-FFF2-40B4-BE49-F238E27FC236}">
                <a16:creationId xmlns:a16="http://schemas.microsoft.com/office/drawing/2014/main" id="{A16D608F-5B6C-DFD6-A04E-5DA2A699AE01}"/>
              </a:ext>
            </a:extLst>
          </p:cNvPr>
          <p:cNvCxnSpPr>
            <a:cxnSpLocks/>
            <a:endCxn id="3" idx="3"/>
          </p:cNvCxnSpPr>
          <p:nvPr/>
        </p:nvCxnSpPr>
        <p:spPr>
          <a:xfrm rot="10800000">
            <a:off x="5638800" y="4877411"/>
            <a:ext cx="522486" cy="400628"/>
          </a:xfrm>
          <a:prstGeom prst="curvedConnector5">
            <a:avLst>
              <a:gd name="adj1" fmla="val 32814"/>
              <a:gd name="adj2" fmla="val 52883"/>
              <a:gd name="adj3" fmla="val 67186"/>
            </a:avLst>
          </a:prstGeom>
          <a:ln w="539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Connector: Curved 49">
            <a:extLst>
              <a:ext uri="{FF2B5EF4-FFF2-40B4-BE49-F238E27FC236}">
                <a16:creationId xmlns:a16="http://schemas.microsoft.com/office/drawing/2014/main" id="{49766ADB-FEAF-884D-017F-53C9EE39E3CB}"/>
              </a:ext>
            </a:extLst>
          </p:cNvPr>
          <p:cNvCxnSpPr>
            <a:cxnSpLocks/>
            <a:endCxn id="3" idx="25"/>
          </p:cNvCxnSpPr>
          <p:nvPr/>
        </p:nvCxnSpPr>
        <p:spPr>
          <a:xfrm rot="16200000" flipH="1">
            <a:off x="6105685" y="5427422"/>
            <a:ext cx="398573" cy="205511"/>
          </a:xfrm>
          <a:prstGeom prst="curvedConnector4">
            <a:avLst>
              <a:gd name="adj1" fmla="val 38735"/>
              <a:gd name="adj2" fmla="val 301411"/>
            </a:avLst>
          </a:prstGeom>
          <a:ln w="539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032" name="TextBox 1031">
            <a:extLst>
              <a:ext uri="{FF2B5EF4-FFF2-40B4-BE49-F238E27FC236}">
                <a16:creationId xmlns:a16="http://schemas.microsoft.com/office/drawing/2014/main" id="{6E7F9484-FA4C-E9AE-7642-A5B26B2A34F7}"/>
              </a:ext>
            </a:extLst>
          </p:cNvPr>
          <p:cNvSpPr txBox="1"/>
          <p:nvPr/>
        </p:nvSpPr>
        <p:spPr>
          <a:xfrm>
            <a:off x="766853" y="5261508"/>
            <a:ext cx="446410" cy="300082"/>
          </a:xfrm>
          <a:prstGeom prst="rect">
            <a:avLst/>
          </a:prstGeom>
          <a:noFill/>
        </p:spPr>
        <p:txBody>
          <a:bodyPr wrap="square" rtlCol="0">
            <a:spAutoFit/>
          </a:bodyPr>
          <a:lstStyle/>
          <a:p>
            <a:r>
              <a:rPr lang="en-US" sz="1350" dirty="0"/>
              <a:t>d</a:t>
            </a:r>
            <a:r>
              <a:rPr lang="en-US" sz="1350" baseline="-25000" dirty="0"/>
              <a:t>1</a:t>
            </a:r>
            <a:endParaRPr lang="en-US" sz="1350" dirty="0"/>
          </a:p>
        </p:txBody>
      </p:sp>
      <p:sp>
        <p:nvSpPr>
          <p:cNvPr id="1036" name="TextBox 1035">
            <a:extLst>
              <a:ext uri="{FF2B5EF4-FFF2-40B4-BE49-F238E27FC236}">
                <a16:creationId xmlns:a16="http://schemas.microsoft.com/office/drawing/2014/main" id="{0C3EA248-082D-ED4D-57ED-DD41FFE90025}"/>
              </a:ext>
            </a:extLst>
          </p:cNvPr>
          <p:cNvSpPr txBox="1"/>
          <p:nvPr/>
        </p:nvSpPr>
        <p:spPr>
          <a:xfrm>
            <a:off x="1207314" y="5037086"/>
            <a:ext cx="446410" cy="300082"/>
          </a:xfrm>
          <a:prstGeom prst="rect">
            <a:avLst/>
          </a:prstGeom>
          <a:noFill/>
        </p:spPr>
        <p:txBody>
          <a:bodyPr wrap="square" rtlCol="0">
            <a:spAutoFit/>
          </a:bodyPr>
          <a:lstStyle/>
          <a:p>
            <a:r>
              <a:rPr lang="en-US" sz="1350" dirty="0"/>
              <a:t>d</a:t>
            </a:r>
            <a:r>
              <a:rPr lang="en-US" sz="1350" baseline="-25000" dirty="0"/>
              <a:t>2</a:t>
            </a:r>
            <a:endParaRPr lang="en-US" sz="1350" dirty="0"/>
          </a:p>
        </p:txBody>
      </p:sp>
      <p:sp>
        <p:nvSpPr>
          <p:cNvPr id="1039" name="TextBox 1038">
            <a:extLst>
              <a:ext uri="{FF2B5EF4-FFF2-40B4-BE49-F238E27FC236}">
                <a16:creationId xmlns:a16="http://schemas.microsoft.com/office/drawing/2014/main" id="{64DF7F80-3005-A406-2A70-901177316E75}"/>
              </a:ext>
            </a:extLst>
          </p:cNvPr>
          <p:cNvSpPr txBox="1"/>
          <p:nvPr/>
        </p:nvSpPr>
        <p:spPr>
          <a:xfrm>
            <a:off x="2208450" y="4271519"/>
            <a:ext cx="446410" cy="300082"/>
          </a:xfrm>
          <a:prstGeom prst="rect">
            <a:avLst/>
          </a:prstGeom>
          <a:noFill/>
        </p:spPr>
        <p:txBody>
          <a:bodyPr wrap="square" rtlCol="0">
            <a:spAutoFit/>
          </a:bodyPr>
          <a:lstStyle/>
          <a:p>
            <a:r>
              <a:rPr lang="en-US" sz="1350" dirty="0"/>
              <a:t>d</a:t>
            </a:r>
            <a:r>
              <a:rPr lang="en-US" sz="1350" baseline="-25000" dirty="0"/>
              <a:t>x</a:t>
            </a:r>
            <a:endParaRPr lang="en-US" sz="1350" dirty="0"/>
          </a:p>
        </p:txBody>
      </p:sp>
      <p:sp>
        <p:nvSpPr>
          <p:cNvPr id="5" name="Title 1">
            <a:extLst>
              <a:ext uri="{FF2B5EF4-FFF2-40B4-BE49-F238E27FC236}">
                <a16:creationId xmlns:a16="http://schemas.microsoft.com/office/drawing/2014/main" id="{4E3D8CA2-DFA4-73B9-F877-2129E19EE597}"/>
              </a:ext>
            </a:extLst>
          </p:cNvPr>
          <p:cNvSpPr txBox="1">
            <a:spLocks/>
          </p:cNvSpPr>
          <p:nvPr/>
        </p:nvSpPr>
        <p:spPr>
          <a:xfrm>
            <a:off x="457200" y="274638"/>
            <a:ext cx="6858000" cy="715962"/>
          </a:xfrm>
          <a:prstGeom prst="rect">
            <a:avLst/>
          </a:prstGeom>
        </p:spPr>
        <p:txBody>
          <a:bodyPr>
            <a:normAutofit fontScale="90000" lnSpcReduction="20000"/>
          </a:bodyPr>
          <a:lstStyle>
            <a:lvl1pPr algn="ctr" defTabSz="914400" rtl="0" eaLnBrk="1" latinLnBrk="0" hangingPunct="1">
              <a:spcBef>
                <a:spcPct val="0"/>
              </a:spcBef>
              <a:buNone/>
              <a:defRPr sz="2800" kern="1200">
                <a:solidFill>
                  <a:schemeClr val="tx1"/>
                </a:solidFill>
                <a:latin typeface="Arial Black" panose="020B0A04020102020204" pitchFamily="34" charset="0"/>
                <a:ea typeface="+mj-ea"/>
                <a:cs typeface="+mj-cs"/>
              </a:defRPr>
            </a:lvl1pPr>
          </a:lstStyle>
          <a:p>
            <a:r>
              <a:rPr lang="en-US" dirty="0"/>
              <a:t>How are CCIIO’s Network Adequacy Metrics different?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090F168-032B-656F-73DF-4D5E062724FC}"/>
                  </a:ext>
                </a:extLst>
              </p:cNvPr>
              <p:cNvSpPr txBox="1"/>
              <p:nvPr/>
            </p:nvSpPr>
            <p:spPr>
              <a:xfrm>
                <a:off x="484173" y="3719694"/>
                <a:ext cx="4572000" cy="491288"/>
              </a:xfrm>
              <a:prstGeom prst="rect">
                <a:avLst/>
              </a:prstGeom>
              <a:noFill/>
            </p:spPr>
            <p:txBody>
              <a:bodyPr wrap="square">
                <a:spAutoFit/>
              </a:bodyPr>
              <a:lstStyle/>
              <a:p>
                <a:r>
                  <a:rPr lang="en-US" sz="1800" dirty="0">
                    <a:effectLst/>
                    <a:latin typeface="Aptos" panose="020B0004020202020204" pitchFamily="34" charset="0"/>
                    <a:ea typeface="Aptos" panose="020B0004020202020204" pitchFamily="34" charset="0"/>
                    <a:cs typeface="Arial" panose="020B0604020202020204" pitchFamily="34" charset="0"/>
                  </a:rPr>
                  <a:t>Avg</a:t>
                </a:r>
                <a14:m>
                  <m:oMath xmlns:m="http://schemas.openxmlformats.org/officeDocument/2006/math">
                    <m:r>
                      <a:rPr lang="en-US" sz="1800" i="1">
                        <a:effectLst/>
                        <a:latin typeface="Cambria Math" panose="02040503050406030204" pitchFamily="18" charset="0"/>
                        <a:ea typeface="Cambria Math" panose="02040503050406030204" pitchFamily="18" charset="0"/>
                        <a:cs typeface="Cambria Math" panose="02040503050406030204" pitchFamily="18" charset="0"/>
                      </a:rPr>
                      <m:t>=</m:t>
                    </m:r>
                    <m:f>
                      <m:fPr>
                        <m:ctrlPr>
                          <a:rPr lang="en-US" i="1">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Cambria Math" panose="02040503050406030204" pitchFamily="18" charset="0"/>
                          </a:rPr>
                          <m:t>𝑑</m:t>
                        </m:r>
                        <m:r>
                          <a:rPr lang="en-US" sz="1800" i="1">
                            <a:effectLst/>
                            <a:latin typeface="Cambria Math" panose="02040503050406030204" pitchFamily="18" charset="0"/>
                            <a:ea typeface="Cambria Math" panose="02040503050406030204" pitchFamily="18" charset="0"/>
                            <a:cs typeface="Cambria Math" panose="02040503050406030204" pitchFamily="18" charset="0"/>
                          </a:rPr>
                          <m:t>1+</m:t>
                        </m:r>
                        <m:r>
                          <a:rPr lang="en-US" sz="1800" i="1">
                            <a:effectLst/>
                            <a:latin typeface="Cambria Math" panose="02040503050406030204" pitchFamily="18" charset="0"/>
                            <a:ea typeface="Cambria Math" panose="02040503050406030204" pitchFamily="18" charset="0"/>
                            <a:cs typeface="Cambria Math" panose="02040503050406030204" pitchFamily="18" charset="0"/>
                          </a:rPr>
                          <m:t>𝑑</m:t>
                        </m:r>
                        <m:r>
                          <a:rPr lang="en-US" sz="1800" i="1">
                            <a:effectLst/>
                            <a:latin typeface="Cambria Math" panose="02040503050406030204" pitchFamily="18" charset="0"/>
                            <a:ea typeface="Cambria Math" panose="02040503050406030204" pitchFamily="18" charset="0"/>
                            <a:cs typeface="Cambria Math" panose="02040503050406030204" pitchFamily="18" charset="0"/>
                          </a:rPr>
                          <m:t>2+</m:t>
                        </m:r>
                        <m:r>
                          <a:rPr lang="en-US" sz="1800" i="1">
                            <a:effectLst/>
                            <a:latin typeface="Cambria Math" panose="02040503050406030204" pitchFamily="18" charset="0"/>
                            <a:ea typeface="Cambria Math" panose="02040503050406030204" pitchFamily="18" charset="0"/>
                            <a:cs typeface="Cambria Math" panose="02040503050406030204" pitchFamily="18" charset="0"/>
                          </a:rPr>
                          <m:t>𝑑</m:t>
                        </m:r>
                        <m:r>
                          <a:rPr lang="en-US" sz="1800" i="1">
                            <a:effectLst/>
                            <a:latin typeface="Cambria Math" panose="02040503050406030204" pitchFamily="18" charset="0"/>
                            <a:ea typeface="Cambria Math" panose="02040503050406030204" pitchFamily="18" charset="0"/>
                            <a:cs typeface="Cambria Math" panose="02040503050406030204" pitchFamily="18" charset="0"/>
                          </a:rPr>
                          <m:t>3+…+</m:t>
                        </m:r>
                        <m:r>
                          <a:rPr lang="en-US" sz="1800" i="1">
                            <a:effectLst/>
                            <a:latin typeface="Cambria Math" panose="02040503050406030204" pitchFamily="18" charset="0"/>
                            <a:ea typeface="Cambria Math" panose="02040503050406030204" pitchFamily="18" charset="0"/>
                            <a:cs typeface="Cambria Math" panose="02040503050406030204" pitchFamily="18" charset="0"/>
                          </a:rPr>
                          <m:t>𝑑𝑛</m:t>
                        </m:r>
                      </m:num>
                      <m:den>
                        <m:r>
                          <a:rPr lang="en-US" sz="1800" i="1">
                            <a:effectLst/>
                            <a:latin typeface="Cambria Math" panose="02040503050406030204" pitchFamily="18" charset="0"/>
                            <a:ea typeface="Cambria Math" panose="02040503050406030204" pitchFamily="18" charset="0"/>
                            <a:cs typeface="Cambria Math" panose="02040503050406030204" pitchFamily="18" charset="0"/>
                          </a:rPr>
                          <m:t>𝑛</m:t>
                        </m:r>
                      </m:den>
                    </m:f>
                  </m:oMath>
                </a14:m>
                <a:endParaRPr lang="en-US" dirty="0"/>
              </a:p>
            </p:txBody>
          </p:sp>
        </mc:Choice>
        <mc:Fallback xmlns="">
          <p:sp>
            <p:nvSpPr>
              <p:cNvPr id="20" name="TextBox 19">
                <a:extLst>
                  <a:ext uri="{FF2B5EF4-FFF2-40B4-BE49-F238E27FC236}">
                    <a16:creationId xmlns:a16="http://schemas.microsoft.com/office/drawing/2014/main" id="{6090F168-032B-656F-73DF-4D5E062724FC}"/>
                  </a:ext>
                </a:extLst>
              </p:cNvPr>
              <p:cNvSpPr txBox="1">
                <a:spLocks noRot="1" noChangeAspect="1" noMove="1" noResize="1" noEditPoints="1" noAdjustHandles="1" noChangeArrowheads="1" noChangeShapeType="1" noTextEdit="1"/>
              </p:cNvSpPr>
              <p:nvPr/>
            </p:nvSpPr>
            <p:spPr>
              <a:xfrm>
                <a:off x="484173" y="3719694"/>
                <a:ext cx="4572000" cy="491288"/>
              </a:xfrm>
              <a:prstGeom prst="rect">
                <a:avLst/>
              </a:prstGeom>
              <a:blipFill>
                <a:blip r:embed="rId4"/>
                <a:stretch>
                  <a:fillRect l="-1067" b="-8642"/>
                </a:stretch>
              </a:blipFill>
            </p:spPr>
            <p:txBody>
              <a:bodyPr/>
              <a:lstStyle/>
              <a:p>
                <a:r>
                  <a:rPr lang="en-US">
                    <a:noFill/>
                  </a:rPr>
                  <a:t> </a:t>
                </a:r>
              </a:p>
            </p:txBody>
          </p:sp>
        </mc:Fallback>
      </mc:AlternateContent>
    </p:spTree>
    <p:extLst>
      <p:ext uri="{BB962C8B-B14F-4D97-AF65-F5344CB8AC3E}">
        <p14:creationId xmlns:p14="http://schemas.microsoft.com/office/powerpoint/2010/main" val="8860096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3"/>
                                        </p:tgtEl>
                                        <p:attrNameLst>
                                          <p:attrName>style.visibility</p:attrName>
                                        </p:attrNameLst>
                                      </p:cBhvr>
                                      <p:to>
                                        <p:strVal val="visible"/>
                                      </p:to>
                                    </p:set>
                                    <p:animEffect transition="in" filter="fade">
                                      <p:cBhvr>
                                        <p:cTn id="21" dur="500"/>
                                        <p:tgtEl>
                                          <p:spTgt spid="10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56"/>
                                        </p:tgtEl>
                                        <p:attrNameLst>
                                          <p:attrName>style.visibility</p:attrName>
                                        </p:attrNameLst>
                                      </p:cBhvr>
                                      <p:to>
                                        <p:strVal val="visible"/>
                                      </p:to>
                                    </p:set>
                                    <p:animEffect transition="in" filter="fade">
                                      <p:cBhvr>
                                        <p:cTn id="27" dur="500"/>
                                        <p:tgtEl>
                                          <p:spTgt spid="10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par>
                                <p:cTn id="33" presetID="10"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par>
                                <p:cTn id="39" presetID="10"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par>
                                <p:cTn id="45" presetID="10"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24"/>
                                        </p:tgtEl>
                                        <p:attrNameLst>
                                          <p:attrName>style.visibility</p:attrName>
                                        </p:attrNameLst>
                                      </p:cBhvr>
                                      <p:to>
                                        <p:strVal val="visible"/>
                                      </p:to>
                                    </p:set>
                                    <p:animEffect transition="in" filter="fade">
                                      <p:cBhvr>
                                        <p:cTn id="58" dur="500"/>
                                        <p:tgtEl>
                                          <p:spTgt spid="10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25"/>
                                        </p:tgtEl>
                                        <p:attrNameLst>
                                          <p:attrName>style.visibility</p:attrName>
                                        </p:attrNameLst>
                                      </p:cBhvr>
                                      <p:to>
                                        <p:strVal val="visible"/>
                                      </p:to>
                                    </p:set>
                                    <p:animEffect transition="in" filter="fade">
                                      <p:cBhvr>
                                        <p:cTn id="61" dur="500"/>
                                        <p:tgtEl>
                                          <p:spTgt spid="10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55"/>
                                        </p:tgtEl>
                                        <p:attrNameLst>
                                          <p:attrName>style.visibility</p:attrName>
                                        </p:attrNameLst>
                                      </p:cBhvr>
                                      <p:to>
                                        <p:strVal val="visible"/>
                                      </p:to>
                                    </p:set>
                                    <p:animEffect transition="in" filter="fade">
                                      <p:cBhvr>
                                        <p:cTn id="64" dur="500"/>
                                        <p:tgtEl>
                                          <p:spTgt spid="105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27"/>
                                        </p:tgtEl>
                                        <p:attrNameLst>
                                          <p:attrName>style.visibility</p:attrName>
                                        </p:attrNameLst>
                                      </p:cBhvr>
                                      <p:to>
                                        <p:strVal val="visible"/>
                                      </p:to>
                                    </p:set>
                                    <p:animEffect transition="in" filter="fade">
                                      <p:cBhvr>
                                        <p:cTn id="69" dur="500"/>
                                        <p:tgtEl>
                                          <p:spTgt spid="1027"/>
                                        </p:tgtEl>
                                      </p:cBhvr>
                                    </p:animEffect>
                                  </p:childTnLst>
                                </p:cTn>
                              </p:par>
                              <p:par>
                                <p:cTn id="70" presetID="10" presetClass="entr" presetSubtype="0" fill="hold" nodeType="withEffect">
                                  <p:stCondLst>
                                    <p:cond delay="0"/>
                                  </p:stCondLst>
                                  <p:childTnLst>
                                    <p:set>
                                      <p:cBhvr>
                                        <p:cTn id="71" dur="1" fill="hold">
                                          <p:stCondLst>
                                            <p:cond delay="0"/>
                                          </p:stCondLst>
                                        </p:cTn>
                                        <p:tgtEl>
                                          <p:spTgt spid="1038"/>
                                        </p:tgtEl>
                                        <p:attrNameLst>
                                          <p:attrName>style.visibility</p:attrName>
                                        </p:attrNameLst>
                                      </p:cBhvr>
                                      <p:to>
                                        <p:strVal val="visible"/>
                                      </p:to>
                                    </p:set>
                                    <p:animEffect transition="in" filter="fade">
                                      <p:cBhvr>
                                        <p:cTn id="72" dur="500"/>
                                        <p:tgtEl>
                                          <p:spTgt spid="1038"/>
                                        </p:tgtEl>
                                      </p:cBhvr>
                                    </p:animEffect>
                                  </p:childTnLst>
                                </p:cTn>
                              </p:par>
                              <p:par>
                                <p:cTn id="73" presetID="10" presetClass="entr" presetSubtype="0" fill="hold" nodeType="withEffect">
                                  <p:stCondLst>
                                    <p:cond delay="0"/>
                                  </p:stCondLst>
                                  <p:childTnLst>
                                    <p:set>
                                      <p:cBhvr>
                                        <p:cTn id="74" dur="1" fill="hold">
                                          <p:stCondLst>
                                            <p:cond delay="0"/>
                                          </p:stCondLst>
                                        </p:cTn>
                                        <p:tgtEl>
                                          <p:spTgt spid="1029"/>
                                        </p:tgtEl>
                                        <p:attrNameLst>
                                          <p:attrName>style.visibility</p:attrName>
                                        </p:attrNameLst>
                                      </p:cBhvr>
                                      <p:to>
                                        <p:strVal val="visible"/>
                                      </p:to>
                                    </p:set>
                                    <p:animEffect transition="in" filter="fade">
                                      <p:cBhvr>
                                        <p:cTn id="75" dur="500"/>
                                        <p:tgtEl>
                                          <p:spTgt spid="1029"/>
                                        </p:tgtEl>
                                      </p:cBhvr>
                                    </p:animEffect>
                                  </p:childTnLst>
                                </p:cTn>
                              </p:par>
                              <p:par>
                                <p:cTn id="76" presetID="10" presetClass="entr" presetSubtype="0" fill="hold" nodeType="withEffect">
                                  <p:stCondLst>
                                    <p:cond delay="0"/>
                                  </p:stCondLst>
                                  <p:childTnLst>
                                    <p:set>
                                      <p:cBhvr>
                                        <p:cTn id="77" dur="1" fill="hold">
                                          <p:stCondLst>
                                            <p:cond delay="0"/>
                                          </p:stCondLst>
                                        </p:cTn>
                                        <p:tgtEl>
                                          <p:spTgt spid="1034"/>
                                        </p:tgtEl>
                                        <p:attrNameLst>
                                          <p:attrName>style.visibility</p:attrName>
                                        </p:attrNameLst>
                                      </p:cBhvr>
                                      <p:to>
                                        <p:strVal val="visible"/>
                                      </p:to>
                                    </p:set>
                                    <p:animEffect transition="in" filter="fade">
                                      <p:cBhvr>
                                        <p:cTn id="78" dur="500"/>
                                        <p:tgtEl>
                                          <p:spTgt spid="1034"/>
                                        </p:tgtEl>
                                      </p:cBhvr>
                                    </p:animEffect>
                                  </p:childTnLst>
                                </p:cTn>
                              </p:par>
                              <p:par>
                                <p:cTn id="79" presetID="10" presetClass="entr" presetSubtype="0" fill="hold" nodeType="withEffect">
                                  <p:stCondLst>
                                    <p:cond delay="0"/>
                                  </p:stCondLst>
                                  <p:childTnLst>
                                    <p:set>
                                      <p:cBhvr>
                                        <p:cTn id="80" dur="1" fill="hold">
                                          <p:stCondLst>
                                            <p:cond delay="0"/>
                                          </p:stCondLst>
                                        </p:cTn>
                                        <p:tgtEl>
                                          <p:spTgt spid="1041"/>
                                        </p:tgtEl>
                                        <p:attrNameLst>
                                          <p:attrName>style.visibility</p:attrName>
                                        </p:attrNameLst>
                                      </p:cBhvr>
                                      <p:to>
                                        <p:strVal val="visible"/>
                                      </p:to>
                                    </p:set>
                                    <p:animEffect transition="in" filter="fade">
                                      <p:cBhvr>
                                        <p:cTn id="81" dur="500"/>
                                        <p:tgtEl>
                                          <p:spTgt spid="1041"/>
                                        </p:tgtEl>
                                      </p:cBhvr>
                                    </p:animEffect>
                                  </p:childTnLst>
                                </p:cTn>
                              </p:par>
                              <p:par>
                                <p:cTn id="82" presetID="10" presetClass="entr" presetSubtype="0" fill="hold" nodeType="withEffect">
                                  <p:stCondLst>
                                    <p:cond delay="0"/>
                                  </p:stCondLst>
                                  <p:childTnLst>
                                    <p:set>
                                      <p:cBhvr>
                                        <p:cTn id="83" dur="1" fill="hold">
                                          <p:stCondLst>
                                            <p:cond delay="0"/>
                                          </p:stCondLst>
                                        </p:cTn>
                                        <p:tgtEl>
                                          <p:spTgt spid="1044"/>
                                        </p:tgtEl>
                                        <p:attrNameLst>
                                          <p:attrName>style.visibility</p:attrName>
                                        </p:attrNameLst>
                                      </p:cBhvr>
                                      <p:to>
                                        <p:strVal val="visible"/>
                                      </p:to>
                                    </p:set>
                                    <p:animEffect transition="in" filter="fade">
                                      <p:cBhvr>
                                        <p:cTn id="84" dur="500"/>
                                        <p:tgtEl>
                                          <p:spTgt spid="1044"/>
                                        </p:tgtEl>
                                      </p:cBhvr>
                                    </p:animEffect>
                                  </p:childTnLst>
                                </p:cTn>
                              </p:par>
                              <p:par>
                                <p:cTn id="85" presetID="10" presetClass="entr" presetSubtype="0" fill="hold" nodeType="withEffect">
                                  <p:stCondLst>
                                    <p:cond delay="0"/>
                                  </p:stCondLst>
                                  <p:childTnLst>
                                    <p:set>
                                      <p:cBhvr>
                                        <p:cTn id="86" dur="1" fill="hold">
                                          <p:stCondLst>
                                            <p:cond delay="0"/>
                                          </p:stCondLst>
                                        </p:cTn>
                                        <p:tgtEl>
                                          <p:spTgt spid="1047"/>
                                        </p:tgtEl>
                                        <p:attrNameLst>
                                          <p:attrName>style.visibility</p:attrName>
                                        </p:attrNameLst>
                                      </p:cBhvr>
                                      <p:to>
                                        <p:strVal val="visible"/>
                                      </p:to>
                                    </p:set>
                                    <p:animEffect transition="in" filter="fade">
                                      <p:cBhvr>
                                        <p:cTn id="87" dur="500"/>
                                        <p:tgtEl>
                                          <p:spTgt spid="1047"/>
                                        </p:tgtEl>
                                      </p:cBhvr>
                                    </p:animEffect>
                                  </p:childTnLst>
                                </p:cTn>
                              </p:par>
                              <p:par>
                                <p:cTn id="88" presetID="10" presetClass="entr" presetSubtype="0" fill="hold" nodeType="withEffect">
                                  <p:stCondLst>
                                    <p:cond delay="0"/>
                                  </p:stCondLst>
                                  <p:childTnLst>
                                    <p:set>
                                      <p:cBhvr>
                                        <p:cTn id="89" dur="1" fill="hold">
                                          <p:stCondLst>
                                            <p:cond delay="0"/>
                                          </p:stCondLst>
                                        </p:cTn>
                                        <p:tgtEl>
                                          <p:spTgt spid="1048"/>
                                        </p:tgtEl>
                                        <p:attrNameLst>
                                          <p:attrName>style.visibility</p:attrName>
                                        </p:attrNameLst>
                                      </p:cBhvr>
                                      <p:to>
                                        <p:strVal val="visible"/>
                                      </p:to>
                                    </p:set>
                                    <p:animEffect transition="in" filter="fade">
                                      <p:cBhvr>
                                        <p:cTn id="90" dur="500"/>
                                        <p:tgtEl>
                                          <p:spTgt spid="104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032"/>
                                        </p:tgtEl>
                                        <p:attrNameLst>
                                          <p:attrName>style.visibility</p:attrName>
                                        </p:attrNameLst>
                                      </p:cBhvr>
                                      <p:to>
                                        <p:strVal val="visible"/>
                                      </p:to>
                                    </p:set>
                                    <p:animEffect transition="in" filter="fade">
                                      <p:cBhvr>
                                        <p:cTn id="95" dur="500"/>
                                        <p:tgtEl>
                                          <p:spTgt spid="103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36"/>
                                        </p:tgtEl>
                                        <p:attrNameLst>
                                          <p:attrName>style.visibility</p:attrName>
                                        </p:attrNameLst>
                                      </p:cBhvr>
                                      <p:to>
                                        <p:strVal val="visible"/>
                                      </p:to>
                                    </p:set>
                                    <p:animEffect transition="in" filter="fade">
                                      <p:cBhvr>
                                        <p:cTn id="98" dur="500"/>
                                        <p:tgtEl>
                                          <p:spTgt spid="103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39"/>
                                        </p:tgtEl>
                                        <p:attrNameLst>
                                          <p:attrName>style.visibility</p:attrName>
                                        </p:attrNameLst>
                                      </p:cBhvr>
                                      <p:to>
                                        <p:strVal val="visible"/>
                                      </p:to>
                                    </p:set>
                                    <p:animEffect transition="in" filter="fade">
                                      <p:cBhvr>
                                        <p:cTn id="101" dur="500"/>
                                        <p:tgtEl>
                                          <p:spTgt spid="1039"/>
                                        </p:tgtEl>
                                      </p:cBhvr>
                                    </p:animEffect>
                                  </p:childTnLst>
                                </p:cTn>
                              </p:par>
                            </p:childTnLst>
                          </p:cTn>
                        </p:par>
                        <p:par>
                          <p:cTn id="102" fill="hold">
                            <p:stCondLst>
                              <p:cond delay="500"/>
                            </p:stCondLst>
                            <p:childTnLst>
                              <p:par>
                                <p:cTn id="103" presetID="1" presetClass="entr" presetSubtype="0"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
                                            <p:txEl>
                                              <p:pRg st="4" end="4"/>
                                            </p:txEl>
                                          </p:spTgt>
                                        </p:tgtEl>
                                        <p:attrNameLst>
                                          <p:attrName>style.visibility</p:attrName>
                                        </p:attrNameLst>
                                      </p:cBhvr>
                                      <p:to>
                                        <p:strVal val="visible"/>
                                      </p:to>
                                    </p:set>
                                    <p:animEffect transition="in" filter="fade">
                                      <p:cBhvr>
                                        <p:cTn id="109" dur="500"/>
                                        <p:tgtEl>
                                          <p:spTgt spid="2">
                                            <p:txEl>
                                              <p:pRg st="4" end="4"/>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2">
                                            <p:txEl>
                                              <p:pRg st="5" end="5"/>
                                            </p:txEl>
                                          </p:spTgt>
                                        </p:tgtEl>
                                        <p:attrNameLst>
                                          <p:attrName>style.visibility</p:attrName>
                                        </p:attrNameLst>
                                      </p:cBhvr>
                                      <p:to>
                                        <p:strVal val="visible"/>
                                      </p:to>
                                    </p:set>
                                    <p:animEffect transition="in" filter="fade">
                                      <p:cBhvr>
                                        <p:cTn id="112" dur="500"/>
                                        <p:tgtEl>
                                          <p:spTgt spid="2">
                                            <p:txEl>
                                              <p:pRg st="5" end="5"/>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fade">
                                      <p:cBhvr>
                                        <p:cTn id="115" dur="500"/>
                                        <p:tgtEl>
                                          <p:spTgt spid="2">
                                            <p:txEl>
                                              <p:pRg st="6" end="6"/>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par>
                                <p:cTn id="121" presetID="10" presetClass="entr" presetSubtype="0" fill="hold" nodeType="with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500"/>
                                        <p:tgtEl>
                                          <p:spTgt spid="32"/>
                                        </p:tgtEl>
                                      </p:cBhvr>
                                    </p:animEffect>
                                  </p:childTnLst>
                                </p:cTn>
                              </p:par>
                              <p:par>
                                <p:cTn id="124" presetID="10" presetClass="entr" presetSubtype="0" fill="hold" nodeType="with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fade">
                                      <p:cBhvr>
                                        <p:cTn id="126" dur="500"/>
                                        <p:tgtEl>
                                          <p:spTgt spid="12"/>
                                        </p:tgtEl>
                                      </p:cBhvr>
                                    </p:animEffect>
                                  </p:childTnLst>
                                </p:cTn>
                              </p:par>
                              <p:par>
                                <p:cTn id="127" presetID="10" presetClass="entr" presetSubtype="0" fill="hold" nodeType="with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fade">
                                      <p:cBhvr>
                                        <p:cTn id="129" dur="500"/>
                                        <p:tgtEl>
                                          <p:spTgt spid="11"/>
                                        </p:tgtEl>
                                      </p:cBhvr>
                                    </p:animEffect>
                                  </p:childTnLst>
                                </p:cTn>
                              </p:par>
                              <p:par>
                                <p:cTn id="130" presetID="10" presetClass="entr" presetSubtype="0" fill="hold" nodeType="with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fade">
                                      <p:cBhvr>
                                        <p:cTn id="132" dur="500"/>
                                        <p:tgtEl>
                                          <p:spTgt spid="14"/>
                                        </p:tgtEl>
                                      </p:cBhvr>
                                    </p:animEffect>
                                  </p:childTnLst>
                                </p:cTn>
                              </p:par>
                              <p:par>
                                <p:cTn id="133" presetID="10" presetClass="entr" presetSubtype="0" fill="hold" nodeType="withEffect">
                                  <p:stCondLst>
                                    <p:cond delay="0"/>
                                  </p:stCondLst>
                                  <p:childTnLst>
                                    <p:set>
                                      <p:cBhvr>
                                        <p:cTn id="134" dur="1" fill="hold">
                                          <p:stCondLst>
                                            <p:cond delay="0"/>
                                          </p:stCondLst>
                                        </p:cTn>
                                        <p:tgtEl>
                                          <p:spTgt spid="13"/>
                                        </p:tgtEl>
                                        <p:attrNameLst>
                                          <p:attrName>style.visibility</p:attrName>
                                        </p:attrNameLst>
                                      </p:cBhvr>
                                      <p:to>
                                        <p:strVal val="visible"/>
                                      </p:to>
                                    </p:set>
                                    <p:animEffect transition="in" filter="fade">
                                      <p:cBhvr>
                                        <p:cTn id="135" dur="500"/>
                                        <p:tgtEl>
                                          <p:spTgt spid="13"/>
                                        </p:tgtEl>
                                      </p:cBhvr>
                                    </p:animEffect>
                                  </p:childTnLst>
                                </p:cTn>
                              </p:par>
                              <p:par>
                                <p:cTn id="136" presetID="10" presetClass="entr" presetSubtype="0" fill="hold" nodeType="withEffect">
                                  <p:stCondLst>
                                    <p:cond delay="0"/>
                                  </p:stCondLst>
                                  <p:childTnLst>
                                    <p:set>
                                      <p:cBhvr>
                                        <p:cTn id="137" dur="1" fill="hold">
                                          <p:stCondLst>
                                            <p:cond delay="0"/>
                                          </p:stCondLst>
                                        </p:cTn>
                                        <p:tgtEl>
                                          <p:spTgt spid="9"/>
                                        </p:tgtEl>
                                        <p:attrNameLst>
                                          <p:attrName>style.visibility</p:attrName>
                                        </p:attrNameLst>
                                      </p:cBhvr>
                                      <p:to>
                                        <p:strVal val="visible"/>
                                      </p:to>
                                    </p:set>
                                    <p:animEffect transition="in" filter="fade">
                                      <p:cBhvr>
                                        <p:cTn id="138" dur="500"/>
                                        <p:tgtEl>
                                          <p:spTgt spid="9"/>
                                        </p:tgtEl>
                                      </p:cBhvr>
                                    </p:animEffect>
                                  </p:childTnLst>
                                </p:cTn>
                              </p:par>
                              <p:par>
                                <p:cTn id="139" presetID="10" presetClass="entr" presetSubtype="0" fill="hold" nodeType="withEffect">
                                  <p:stCondLst>
                                    <p:cond delay="0"/>
                                  </p:stCondLst>
                                  <p:childTnLst>
                                    <p:set>
                                      <p:cBhvr>
                                        <p:cTn id="140" dur="1" fill="hold">
                                          <p:stCondLst>
                                            <p:cond delay="0"/>
                                          </p:stCondLst>
                                        </p:cTn>
                                        <p:tgtEl>
                                          <p:spTgt spid="8"/>
                                        </p:tgtEl>
                                        <p:attrNameLst>
                                          <p:attrName>style.visibility</p:attrName>
                                        </p:attrNameLst>
                                      </p:cBhvr>
                                      <p:to>
                                        <p:strVal val="visible"/>
                                      </p:to>
                                    </p:set>
                                    <p:animEffect transition="in" filter="fade">
                                      <p:cBhvr>
                                        <p:cTn id="141" dur="500"/>
                                        <p:tgtEl>
                                          <p:spTgt spid="8"/>
                                        </p:tgtEl>
                                      </p:cBhvr>
                                    </p:animEffect>
                                  </p:childTnLst>
                                </p:cTn>
                              </p:par>
                              <p:par>
                                <p:cTn id="142" presetID="10" presetClass="entr" presetSubtype="0" fill="hold" nodeType="withEffect">
                                  <p:stCondLst>
                                    <p:cond delay="0"/>
                                  </p:stCondLst>
                                  <p:childTnLst>
                                    <p:set>
                                      <p:cBhvr>
                                        <p:cTn id="143" dur="1" fill="hold">
                                          <p:stCondLst>
                                            <p:cond delay="0"/>
                                          </p:stCondLst>
                                        </p:cTn>
                                        <p:tgtEl>
                                          <p:spTgt spid="10"/>
                                        </p:tgtEl>
                                        <p:attrNameLst>
                                          <p:attrName>style.visibility</p:attrName>
                                        </p:attrNameLst>
                                      </p:cBhvr>
                                      <p:to>
                                        <p:strVal val="visible"/>
                                      </p:to>
                                    </p:set>
                                    <p:animEffect transition="in" filter="fade">
                                      <p:cBhvr>
                                        <p:cTn id="144" dur="500"/>
                                        <p:tgtEl>
                                          <p:spTgt spid="10"/>
                                        </p:tgtEl>
                                      </p:cBhvr>
                                    </p:animEffect>
                                  </p:childTnLst>
                                </p:cTn>
                              </p:par>
                              <p:par>
                                <p:cTn id="145" presetID="10" presetClass="entr" presetSubtype="0" fill="hold" nodeType="withEffect">
                                  <p:stCondLst>
                                    <p:cond delay="0"/>
                                  </p:stCondLst>
                                  <p:childTnLst>
                                    <p:set>
                                      <p:cBhvr>
                                        <p:cTn id="146" dur="1" fill="hold">
                                          <p:stCondLst>
                                            <p:cond delay="0"/>
                                          </p:stCondLst>
                                        </p:cTn>
                                        <p:tgtEl>
                                          <p:spTgt spid="1030"/>
                                        </p:tgtEl>
                                        <p:attrNameLst>
                                          <p:attrName>style.visibility</p:attrName>
                                        </p:attrNameLst>
                                      </p:cBhvr>
                                      <p:to>
                                        <p:strVal val="visible"/>
                                      </p:to>
                                    </p:set>
                                    <p:animEffect transition="in" filter="fade">
                                      <p:cBhvr>
                                        <p:cTn id="147" dur="500"/>
                                        <p:tgtEl>
                                          <p:spTgt spid="103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
                                        </p:tgtEl>
                                        <p:attrNameLst>
                                          <p:attrName>style.visibility</p:attrName>
                                        </p:attrNameLst>
                                      </p:cBhvr>
                                      <p:to>
                                        <p:strVal val="visible"/>
                                      </p:to>
                                    </p:set>
                                    <p:animEffect transition="in" filter="fade">
                                      <p:cBhvr>
                                        <p:cTn id="150" dur="500"/>
                                        <p:tgtEl>
                                          <p:spTgt spid="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fade">
                                      <p:cBhvr>
                                        <p:cTn id="153" dur="500"/>
                                        <p:tgtEl>
                                          <p:spTgt spid="1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054"/>
                                        </p:tgtEl>
                                        <p:attrNameLst>
                                          <p:attrName>style.visibility</p:attrName>
                                        </p:attrNameLst>
                                      </p:cBhvr>
                                      <p:to>
                                        <p:strVal val="visible"/>
                                      </p:to>
                                    </p:set>
                                    <p:animEffect transition="in" filter="fade">
                                      <p:cBhvr>
                                        <p:cTn id="156" dur="500"/>
                                        <p:tgtEl>
                                          <p:spTgt spid="105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
                                        </p:tgtEl>
                                        <p:attrNameLst>
                                          <p:attrName>style.visibility</p:attrName>
                                        </p:attrNameLst>
                                      </p:cBhvr>
                                      <p:to>
                                        <p:strVal val="visible"/>
                                      </p:to>
                                    </p:set>
                                    <p:animEffect transition="in" filter="fade">
                                      <p:cBhvr>
                                        <p:cTn id="159" dur="500"/>
                                        <p:tgtEl>
                                          <p:spTgt spid="7"/>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500"/>
                                        <p:tgtEl>
                                          <p:spTgt spid="50"/>
                                        </p:tgtEl>
                                      </p:cBhvr>
                                    </p:animEffect>
                                  </p:childTnLst>
                                </p:cTn>
                              </p:par>
                              <p:par>
                                <p:cTn id="165" presetID="10" presetClass="entr" presetSubtype="0" fill="hold" nodeType="with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fade">
                                      <p:cBhvr>
                                        <p:cTn id="167" dur="500"/>
                                        <p:tgtEl>
                                          <p:spTgt spid="42"/>
                                        </p:tgtEl>
                                      </p:cBhvr>
                                    </p:animEffect>
                                  </p:childTnLst>
                                </p:cTn>
                              </p:par>
                              <p:par>
                                <p:cTn id="168" presetID="10" presetClass="entr" presetSubtype="0" fill="hold" nodeType="withEffect">
                                  <p:stCondLst>
                                    <p:cond delay="0"/>
                                  </p:stCondLst>
                                  <p:childTnLst>
                                    <p:set>
                                      <p:cBhvr>
                                        <p:cTn id="169" dur="1" fill="hold">
                                          <p:stCondLst>
                                            <p:cond delay="0"/>
                                          </p:stCondLst>
                                        </p:cTn>
                                        <p:tgtEl>
                                          <p:spTgt spid="28"/>
                                        </p:tgtEl>
                                        <p:attrNameLst>
                                          <p:attrName>style.visibility</p:attrName>
                                        </p:attrNameLst>
                                      </p:cBhvr>
                                      <p:to>
                                        <p:strVal val="visible"/>
                                      </p:to>
                                    </p:set>
                                    <p:animEffect transition="in" filter="fade">
                                      <p:cBhvr>
                                        <p:cTn id="170" dur="500"/>
                                        <p:tgtEl>
                                          <p:spTgt spid="28"/>
                                        </p:tgtEl>
                                      </p:cBhvr>
                                    </p:animEffect>
                                  </p:childTnLst>
                                </p:cTn>
                              </p:par>
                              <p:par>
                                <p:cTn id="171" presetID="10" presetClass="entr" presetSubtype="0" fill="hold" nodeType="withEffect">
                                  <p:stCondLst>
                                    <p:cond delay="0"/>
                                  </p:stCondLst>
                                  <p:childTnLst>
                                    <p:set>
                                      <p:cBhvr>
                                        <p:cTn id="172" dur="1" fill="hold">
                                          <p:stCondLst>
                                            <p:cond delay="0"/>
                                          </p:stCondLst>
                                        </p:cTn>
                                        <p:tgtEl>
                                          <p:spTgt spid="24"/>
                                        </p:tgtEl>
                                        <p:attrNameLst>
                                          <p:attrName>style.visibility</p:attrName>
                                        </p:attrNameLst>
                                      </p:cBhvr>
                                      <p:to>
                                        <p:strVal val="visible"/>
                                      </p:to>
                                    </p:set>
                                    <p:animEffect transition="in" filter="fade">
                                      <p:cBhvr>
                                        <p:cTn id="173" dur="500"/>
                                        <p:tgtEl>
                                          <p:spTgt spid="2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6"/>
                                        </p:tgtEl>
                                        <p:attrNameLst>
                                          <p:attrName>style.visibility</p:attrName>
                                        </p:attrNameLst>
                                      </p:cBhvr>
                                      <p:to>
                                        <p:strVal val="visible"/>
                                      </p:to>
                                    </p:set>
                                    <p:animEffect transition="in" filter="fade">
                                      <p:cBhvr>
                                        <p:cTn id="176" dur="500"/>
                                        <p:tgtEl>
                                          <p:spTgt spid="1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
                                        </p:tgtEl>
                                        <p:attrNameLst>
                                          <p:attrName>style.visibility</p:attrName>
                                        </p:attrNameLst>
                                      </p:cBhvr>
                                      <p:to>
                                        <p:strVal val="visible"/>
                                      </p:to>
                                    </p:set>
                                    <p:animEffect transition="in" filter="fade">
                                      <p:cBhvr>
                                        <p:cTn id="179" dur="500"/>
                                        <p:tgtEl>
                                          <p:spTgt spid="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fade">
                                      <p:cBhvr>
                                        <p:cTn id="1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6" grpId="0" animBg="1"/>
      <p:bldP spid="15" grpId="0" animBg="1"/>
      <p:bldP spid="55" grpId="0" animBg="1"/>
      <p:bldP spid="1024" grpId="0" animBg="1"/>
      <p:bldP spid="1025" grpId="0" animBg="1"/>
      <p:bldP spid="1053" grpId="0"/>
      <p:bldP spid="1054" grpId="0"/>
      <p:bldP spid="1055" grpId="0" animBg="1"/>
      <p:bldP spid="1056" grpId="0" animBg="1"/>
      <p:bldP spid="33" grpId="0" animBg="1"/>
      <p:bldP spid="7" grpId="0" animBg="1"/>
      <p:bldP spid="1032" grpId="0"/>
      <p:bldP spid="1036" grpId="0"/>
      <p:bldP spid="103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457200" marR="0">
              <a:spcBef>
                <a:spcPts val="0"/>
              </a:spcBef>
              <a:spcAft>
                <a:spcPts val="0"/>
              </a:spcAft>
            </a:pPr>
            <a:r>
              <a:rPr lang="en-US" sz="4000" b="1" dirty="0">
                <a:latin typeface="Arial Black" panose="020B0A04020102020204" pitchFamily="34" charset="0"/>
              </a:rPr>
              <a:t>Timeline on changes </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11</a:t>
            </a:fld>
            <a:endParaRPr lang="en-US"/>
          </a:p>
        </p:txBody>
      </p:sp>
    </p:spTree>
    <p:extLst>
      <p:ext uri="{BB962C8B-B14F-4D97-AF65-F5344CB8AC3E}">
        <p14:creationId xmlns:p14="http://schemas.microsoft.com/office/powerpoint/2010/main" val="359133470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77025-FE7F-88A2-ECAE-645EF69A08AF}"/>
              </a:ext>
            </a:extLst>
          </p:cNvPr>
          <p:cNvSpPr>
            <a:spLocks noGrp="1"/>
          </p:cNvSpPr>
          <p:nvPr>
            <p:ph type="title"/>
          </p:nvPr>
        </p:nvSpPr>
        <p:spPr/>
        <p:txBody>
          <a:bodyPr/>
          <a:lstStyle/>
          <a:p>
            <a:r>
              <a:rPr lang="en-US" dirty="0"/>
              <a:t>Timeline for changes</a:t>
            </a:r>
          </a:p>
        </p:txBody>
      </p:sp>
      <p:sp>
        <p:nvSpPr>
          <p:cNvPr id="4" name="Slide Number Placeholder 3">
            <a:extLst>
              <a:ext uri="{FF2B5EF4-FFF2-40B4-BE49-F238E27FC236}">
                <a16:creationId xmlns:a16="http://schemas.microsoft.com/office/drawing/2014/main" id="{C1E0E7FC-AD1E-7930-160B-967C4BD788EB}"/>
              </a:ext>
            </a:extLst>
          </p:cNvPr>
          <p:cNvSpPr>
            <a:spLocks noGrp="1"/>
          </p:cNvSpPr>
          <p:nvPr>
            <p:ph type="sldNum" sz="quarter" idx="12"/>
          </p:nvPr>
        </p:nvSpPr>
        <p:spPr/>
        <p:txBody>
          <a:bodyPr/>
          <a:lstStyle/>
          <a:p>
            <a:fld id="{62DBCB69-547C-4F68-819F-474A80AB012D}" type="slidenum">
              <a:rPr lang="en-US" smtClean="0"/>
              <a:t>12</a:t>
            </a:fld>
            <a:endParaRPr lang="en-US"/>
          </a:p>
        </p:txBody>
      </p:sp>
      <p:cxnSp>
        <p:nvCxnSpPr>
          <p:cNvPr id="9" name="Straight Arrow Connector 8">
            <a:extLst>
              <a:ext uri="{FF2B5EF4-FFF2-40B4-BE49-F238E27FC236}">
                <a16:creationId xmlns:a16="http://schemas.microsoft.com/office/drawing/2014/main" id="{CE745640-F6D9-6C2E-8F4A-4F597C32D257}"/>
              </a:ext>
            </a:extLst>
          </p:cNvPr>
          <p:cNvCxnSpPr>
            <a:cxnSpLocks/>
          </p:cNvCxnSpPr>
          <p:nvPr/>
        </p:nvCxnSpPr>
        <p:spPr>
          <a:xfrm flipV="1">
            <a:off x="304800" y="3352800"/>
            <a:ext cx="8229600" cy="76200"/>
          </a:xfrm>
          <a:prstGeom prst="straightConnector1">
            <a:avLst/>
          </a:prstGeom>
          <a:ln w="127000" cmpd="sng">
            <a:tailEnd type="oval"/>
          </a:ln>
        </p:spPr>
        <p:style>
          <a:lnRef idx="1">
            <a:schemeClr val="accent1"/>
          </a:lnRef>
          <a:fillRef idx="0">
            <a:schemeClr val="accent1"/>
          </a:fillRef>
          <a:effectRef idx="0">
            <a:schemeClr val="accent1"/>
          </a:effectRef>
          <a:fontRef idx="minor">
            <a:schemeClr val="tx1"/>
          </a:fontRef>
        </p:style>
      </p:cxnSp>
      <p:sp>
        <p:nvSpPr>
          <p:cNvPr id="11" name="Flowchart: Connector 10">
            <a:extLst>
              <a:ext uri="{FF2B5EF4-FFF2-40B4-BE49-F238E27FC236}">
                <a16:creationId xmlns:a16="http://schemas.microsoft.com/office/drawing/2014/main" id="{E72A5D3F-3B86-F004-C531-9102147CC52D}"/>
              </a:ext>
            </a:extLst>
          </p:cNvPr>
          <p:cNvSpPr/>
          <p:nvPr/>
        </p:nvSpPr>
        <p:spPr>
          <a:xfrm>
            <a:off x="5791200" y="3200400"/>
            <a:ext cx="381000" cy="38100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9785AA84-6EE9-47B8-D4D3-BE8F10338864}"/>
              </a:ext>
            </a:extLst>
          </p:cNvPr>
          <p:cNvSpPr/>
          <p:nvPr/>
        </p:nvSpPr>
        <p:spPr>
          <a:xfrm>
            <a:off x="5105400"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A3DFFF8-7227-5C3A-129A-61FD758F388C}"/>
              </a:ext>
            </a:extLst>
          </p:cNvPr>
          <p:cNvSpPr/>
          <p:nvPr/>
        </p:nvSpPr>
        <p:spPr>
          <a:xfrm>
            <a:off x="2971800"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E127BAE5-3771-3CD6-EF4D-F09F8A91D232}"/>
              </a:ext>
            </a:extLst>
          </p:cNvPr>
          <p:cNvSpPr/>
          <p:nvPr/>
        </p:nvSpPr>
        <p:spPr>
          <a:xfrm>
            <a:off x="2286000"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2E92DF14-B298-A4B7-E76C-D801E9C984E2}"/>
              </a:ext>
            </a:extLst>
          </p:cNvPr>
          <p:cNvSpPr/>
          <p:nvPr/>
        </p:nvSpPr>
        <p:spPr>
          <a:xfrm>
            <a:off x="228600"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llout: Line 16">
            <a:extLst>
              <a:ext uri="{FF2B5EF4-FFF2-40B4-BE49-F238E27FC236}">
                <a16:creationId xmlns:a16="http://schemas.microsoft.com/office/drawing/2014/main" id="{1E9B0AF1-37F1-9337-14EA-BB114998826B}"/>
              </a:ext>
            </a:extLst>
          </p:cNvPr>
          <p:cNvSpPr/>
          <p:nvPr/>
        </p:nvSpPr>
        <p:spPr>
          <a:xfrm>
            <a:off x="7543800" y="4510881"/>
            <a:ext cx="1524000" cy="763588"/>
          </a:xfrm>
          <a:prstGeom prst="borderCallout1">
            <a:avLst>
              <a:gd name="adj1" fmla="val -2445"/>
              <a:gd name="adj2" fmla="val 52350"/>
              <a:gd name="adj3" fmla="val -128060"/>
              <a:gd name="adj4" fmla="val 6497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Jan 1, 2026</a:t>
            </a:r>
          </a:p>
        </p:txBody>
      </p:sp>
      <p:cxnSp>
        <p:nvCxnSpPr>
          <p:cNvPr id="19" name="Straight Arrow Connector 18">
            <a:extLst>
              <a:ext uri="{FF2B5EF4-FFF2-40B4-BE49-F238E27FC236}">
                <a16:creationId xmlns:a16="http://schemas.microsoft.com/office/drawing/2014/main" id="{86AA9B09-E2C5-0690-7CB8-43D2EC25BFE2}"/>
              </a:ext>
            </a:extLst>
          </p:cNvPr>
          <p:cNvCxnSpPr/>
          <p:nvPr/>
        </p:nvCxnSpPr>
        <p:spPr>
          <a:xfrm>
            <a:off x="304800" y="2895600"/>
            <a:ext cx="2209800" cy="0"/>
          </a:xfrm>
          <a:prstGeom prst="straightConnector1">
            <a:avLst/>
          </a:prstGeom>
          <a:ln w="1174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6B64401-C74C-6718-ECF9-1E09A4175A91}"/>
              </a:ext>
            </a:extLst>
          </p:cNvPr>
          <p:cNvSpPr txBox="1"/>
          <p:nvPr/>
        </p:nvSpPr>
        <p:spPr>
          <a:xfrm>
            <a:off x="304800" y="2573535"/>
            <a:ext cx="1828800" cy="307777"/>
          </a:xfrm>
          <a:prstGeom prst="rect">
            <a:avLst/>
          </a:prstGeom>
          <a:noFill/>
        </p:spPr>
        <p:txBody>
          <a:bodyPr wrap="square" rtlCol="0">
            <a:spAutoFit/>
          </a:bodyPr>
          <a:lstStyle/>
          <a:p>
            <a:r>
              <a:rPr lang="en-US" sz="1400" dirty="0"/>
              <a:t>PTNP Round 2 of 2024</a:t>
            </a:r>
          </a:p>
        </p:txBody>
      </p:sp>
      <p:cxnSp>
        <p:nvCxnSpPr>
          <p:cNvPr id="21" name="Straight Arrow Connector 20">
            <a:extLst>
              <a:ext uri="{FF2B5EF4-FFF2-40B4-BE49-F238E27FC236}">
                <a16:creationId xmlns:a16="http://schemas.microsoft.com/office/drawing/2014/main" id="{568DD2C6-1452-BEBB-2A80-15AAD27F6C37}"/>
              </a:ext>
            </a:extLst>
          </p:cNvPr>
          <p:cNvCxnSpPr/>
          <p:nvPr/>
        </p:nvCxnSpPr>
        <p:spPr>
          <a:xfrm>
            <a:off x="3124200" y="2895600"/>
            <a:ext cx="2209800" cy="0"/>
          </a:xfrm>
          <a:prstGeom prst="straightConnector1">
            <a:avLst/>
          </a:prstGeom>
          <a:ln w="1174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6973310-56C6-DC8F-98EE-07C0FAA6FF16}"/>
              </a:ext>
            </a:extLst>
          </p:cNvPr>
          <p:cNvSpPr txBox="1"/>
          <p:nvPr/>
        </p:nvSpPr>
        <p:spPr>
          <a:xfrm>
            <a:off x="3124200" y="2573535"/>
            <a:ext cx="1828800" cy="307777"/>
          </a:xfrm>
          <a:prstGeom prst="rect">
            <a:avLst/>
          </a:prstGeom>
          <a:noFill/>
        </p:spPr>
        <p:txBody>
          <a:bodyPr wrap="square" rtlCol="0">
            <a:spAutoFit/>
          </a:bodyPr>
          <a:lstStyle/>
          <a:p>
            <a:r>
              <a:rPr lang="en-US" sz="1400" dirty="0"/>
              <a:t>PTNP Round 1 of 2025</a:t>
            </a:r>
          </a:p>
        </p:txBody>
      </p:sp>
      <p:sp>
        <p:nvSpPr>
          <p:cNvPr id="23" name="Callout: Line 22">
            <a:extLst>
              <a:ext uri="{FF2B5EF4-FFF2-40B4-BE49-F238E27FC236}">
                <a16:creationId xmlns:a16="http://schemas.microsoft.com/office/drawing/2014/main" id="{1D57CE1E-296D-BA19-21B6-ED4057241903}"/>
              </a:ext>
            </a:extLst>
          </p:cNvPr>
          <p:cNvSpPr/>
          <p:nvPr/>
        </p:nvSpPr>
        <p:spPr>
          <a:xfrm>
            <a:off x="5867400" y="4510881"/>
            <a:ext cx="1524000" cy="763588"/>
          </a:xfrm>
          <a:prstGeom prst="borderCallout1">
            <a:avLst>
              <a:gd name="adj1" fmla="val -2445"/>
              <a:gd name="adj2" fmla="val 52350"/>
              <a:gd name="adj3" fmla="val -125941"/>
              <a:gd name="adj4" fmla="val 1347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mid-May, 2025</a:t>
            </a:r>
          </a:p>
        </p:txBody>
      </p:sp>
      <p:cxnSp>
        <p:nvCxnSpPr>
          <p:cNvPr id="24" name="Straight Arrow Connector 23">
            <a:extLst>
              <a:ext uri="{FF2B5EF4-FFF2-40B4-BE49-F238E27FC236}">
                <a16:creationId xmlns:a16="http://schemas.microsoft.com/office/drawing/2014/main" id="{EF1A0838-F0F1-3857-B94D-89FC017E9037}"/>
              </a:ext>
            </a:extLst>
          </p:cNvPr>
          <p:cNvCxnSpPr>
            <a:cxnSpLocks/>
          </p:cNvCxnSpPr>
          <p:nvPr/>
        </p:nvCxnSpPr>
        <p:spPr>
          <a:xfrm flipV="1">
            <a:off x="5943600" y="2875310"/>
            <a:ext cx="2209800" cy="18008"/>
          </a:xfrm>
          <a:prstGeom prst="straightConnector1">
            <a:avLst/>
          </a:prstGeom>
          <a:ln w="1174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001844C-B873-97C3-88E8-4BE7ED889FA2}"/>
              </a:ext>
            </a:extLst>
          </p:cNvPr>
          <p:cNvSpPr txBox="1"/>
          <p:nvPr/>
        </p:nvSpPr>
        <p:spPr>
          <a:xfrm>
            <a:off x="5867400" y="2571253"/>
            <a:ext cx="2514600" cy="307777"/>
          </a:xfrm>
          <a:prstGeom prst="rect">
            <a:avLst/>
          </a:prstGeom>
          <a:noFill/>
        </p:spPr>
        <p:txBody>
          <a:bodyPr wrap="square" rtlCol="0">
            <a:spAutoFit/>
          </a:bodyPr>
          <a:lstStyle/>
          <a:p>
            <a:r>
              <a:rPr lang="en-US" sz="1400" dirty="0"/>
              <a:t>Certification Review for PY2026</a:t>
            </a:r>
          </a:p>
        </p:txBody>
      </p:sp>
      <p:sp>
        <p:nvSpPr>
          <p:cNvPr id="27" name="Callout: Line 26">
            <a:extLst>
              <a:ext uri="{FF2B5EF4-FFF2-40B4-BE49-F238E27FC236}">
                <a16:creationId xmlns:a16="http://schemas.microsoft.com/office/drawing/2014/main" id="{274B3E0D-AE20-C483-15E4-90DDD82821A8}"/>
              </a:ext>
            </a:extLst>
          </p:cNvPr>
          <p:cNvSpPr/>
          <p:nvPr/>
        </p:nvSpPr>
        <p:spPr>
          <a:xfrm>
            <a:off x="4191000" y="4510881"/>
            <a:ext cx="1371600" cy="763588"/>
          </a:xfrm>
          <a:prstGeom prst="borderCallout1">
            <a:avLst>
              <a:gd name="adj1" fmla="val -2445"/>
              <a:gd name="adj2" fmla="val 52350"/>
              <a:gd name="adj3" fmla="val -130180"/>
              <a:gd name="adj4" fmla="val 8090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mid-May, 2025</a:t>
            </a:r>
          </a:p>
        </p:txBody>
      </p:sp>
      <p:sp>
        <p:nvSpPr>
          <p:cNvPr id="28" name="Flowchart: Connector 27">
            <a:extLst>
              <a:ext uri="{FF2B5EF4-FFF2-40B4-BE49-F238E27FC236}">
                <a16:creationId xmlns:a16="http://schemas.microsoft.com/office/drawing/2014/main" id="{1FA66BDF-8F6F-8496-F1F4-F377AE826716}"/>
              </a:ext>
            </a:extLst>
          </p:cNvPr>
          <p:cNvSpPr/>
          <p:nvPr/>
        </p:nvSpPr>
        <p:spPr>
          <a:xfrm>
            <a:off x="8343900" y="3162300"/>
            <a:ext cx="381000" cy="38100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llout: Line 28">
            <a:extLst>
              <a:ext uri="{FF2B5EF4-FFF2-40B4-BE49-F238E27FC236}">
                <a16:creationId xmlns:a16="http://schemas.microsoft.com/office/drawing/2014/main" id="{34B17036-301C-7953-51EB-8B237F24B450}"/>
              </a:ext>
            </a:extLst>
          </p:cNvPr>
          <p:cNvSpPr/>
          <p:nvPr/>
        </p:nvSpPr>
        <p:spPr>
          <a:xfrm>
            <a:off x="2590800" y="4510881"/>
            <a:ext cx="1524000" cy="763588"/>
          </a:xfrm>
          <a:prstGeom prst="borderCallout1">
            <a:avLst>
              <a:gd name="adj1" fmla="val -2445"/>
              <a:gd name="adj2" fmla="val 52350"/>
              <a:gd name="adj3" fmla="val -124881"/>
              <a:gd name="adj4" fmla="val 373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mid-Dec, 2024</a:t>
            </a:r>
          </a:p>
        </p:txBody>
      </p:sp>
      <p:sp>
        <p:nvSpPr>
          <p:cNvPr id="30" name="Callout: Line 29">
            <a:extLst>
              <a:ext uri="{FF2B5EF4-FFF2-40B4-BE49-F238E27FC236}">
                <a16:creationId xmlns:a16="http://schemas.microsoft.com/office/drawing/2014/main" id="{3AEEF765-17F5-30C2-E778-4C5E4E8E1F6B}"/>
              </a:ext>
            </a:extLst>
          </p:cNvPr>
          <p:cNvSpPr/>
          <p:nvPr/>
        </p:nvSpPr>
        <p:spPr>
          <a:xfrm>
            <a:off x="42483" y="4510881"/>
            <a:ext cx="1176717" cy="763588"/>
          </a:xfrm>
          <a:prstGeom prst="borderCallout1">
            <a:avLst>
              <a:gd name="adj1" fmla="val -2445"/>
              <a:gd name="adj2" fmla="val 52350"/>
              <a:gd name="adj3" fmla="val -124881"/>
              <a:gd name="adj4" fmla="val 373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mid-July, 2024</a:t>
            </a:r>
          </a:p>
        </p:txBody>
      </p:sp>
      <p:sp>
        <p:nvSpPr>
          <p:cNvPr id="31" name="Callout: Line 30">
            <a:extLst>
              <a:ext uri="{FF2B5EF4-FFF2-40B4-BE49-F238E27FC236}">
                <a16:creationId xmlns:a16="http://schemas.microsoft.com/office/drawing/2014/main" id="{BBB4C2F5-08BA-E350-21C6-B0B34B25F0A0}"/>
              </a:ext>
            </a:extLst>
          </p:cNvPr>
          <p:cNvSpPr/>
          <p:nvPr/>
        </p:nvSpPr>
        <p:spPr>
          <a:xfrm>
            <a:off x="1302143" y="4513150"/>
            <a:ext cx="1176717" cy="763588"/>
          </a:xfrm>
          <a:prstGeom prst="borderCallout1">
            <a:avLst>
              <a:gd name="adj1" fmla="val -2445"/>
              <a:gd name="adj2" fmla="val 52350"/>
              <a:gd name="adj3" fmla="val -129120"/>
              <a:gd name="adj4" fmla="val 9788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mid-Nov, 2024</a:t>
            </a:r>
          </a:p>
        </p:txBody>
      </p:sp>
      <p:sp>
        <p:nvSpPr>
          <p:cNvPr id="35" name="Speech Bubble: Rectangle with Corners Rounded 34">
            <a:extLst>
              <a:ext uri="{FF2B5EF4-FFF2-40B4-BE49-F238E27FC236}">
                <a16:creationId xmlns:a16="http://schemas.microsoft.com/office/drawing/2014/main" id="{DF36C168-17B4-EBB6-E448-49826B594D63}"/>
              </a:ext>
            </a:extLst>
          </p:cNvPr>
          <p:cNvSpPr/>
          <p:nvPr/>
        </p:nvSpPr>
        <p:spPr>
          <a:xfrm>
            <a:off x="457200" y="1417638"/>
            <a:ext cx="1752600" cy="639761"/>
          </a:xfrm>
          <a:prstGeom prst="wedgeRoundRectCallout">
            <a:avLst>
              <a:gd name="adj1" fmla="val -979"/>
              <a:gd name="adj2" fmla="val 1383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 are engaged in this round</a:t>
            </a:r>
          </a:p>
        </p:txBody>
      </p:sp>
      <p:sp>
        <p:nvSpPr>
          <p:cNvPr id="36" name="Speech Bubble: Rectangle with Corners Rounded 35">
            <a:extLst>
              <a:ext uri="{FF2B5EF4-FFF2-40B4-BE49-F238E27FC236}">
                <a16:creationId xmlns:a16="http://schemas.microsoft.com/office/drawing/2014/main" id="{D35CC4F5-D7F9-B414-C6A0-E73584A7CF31}"/>
              </a:ext>
            </a:extLst>
          </p:cNvPr>
          <p:cNvSpPr/>
          <p:nvPr/>
        </p:nvSpPr>
        <p:spPr>
          <a:xfrm>
            <a:off x="2819400" y="1416845"/>
            <a:ext cx="2895600" cy="639761"/>
          </a:xfrm>
          <a:prstGeom prst="wedgeRoundRectCallout">
            <a:avLst>
              <a:gd name="adj1" fmla="val -979"/>
              <a:gd name="adj2" fmla="val 1383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Last round before we go live with CCIIO T&amp;D </a:t>
            </a:r>
            <a:r>
              <a:rPr lang="en-US" dirty="0" err="1"/>
              <a:t>stds</a:t>
            </a:r>
            <a:endParaRPr lang="en-US" dirty="0"/>
          </a:p>
        </p:txBody>
      </p:sp>
    </p:spTree>
    <p:extLst>
      <p:ext uri="{BB962C8B-B14F-4D97-AF65-F5344CB8AC3E}">
        <p14:creationId xmlns:p14="http://schemas.microsoft.com/office/powerpoint/2010/main" val="13822309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20" grpId="0"/>
      <p:bldP spid="22" grpId="0"/>
      <p:bldP spid="23" grpId="0" animBg="1"/>
      <p:bldP spid="25" grpId="0"/>
      <p:bldP spid="27" grpId="0" animBg="1"/>
      <p:bldP spid="28" grpId="0" animBg="1"/>
      <p:bldP spid="29" grpId="0" animBg="1"/>
      <p:bldP spid="30" grpId="0" animBg="1"/>
      <p:bldP spid="31"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457200" marR="0">
              <a:spcBef>
                <a:spcPts val="0"/>
              </a:spcBef>
              <a:spcAft>
                <a:spcPts val="0"/>
              </a:spcAft>
            </a:pPr>
            <a:r>
              <a:rPr lang="en-US" sz="4000" b="1" dirty="0">
                <a:latin typeface="Arial Black" panose="020B0A04020102020204" pitchFamily="34" charset="0"/>
              </a:rPr>
              <a:t>Change challenges </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13</a:t>
            </a:fld>
            <a:endParaRPr lang="en-US"/>
          </a:p>
        </p:txBody>
      </p:sp>
    </p:spTree>
    <p:extLst>
      <p:ext uri="{BB962C8B-B14F-4D97-AF65-F5344CB8AC3E}">
        <p14:creationId xmlns:p14="http://schemas.microsoft.com/office/powerpoint/2010/main" val="65929017"/>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8BA8-592F-52B1-A24B-FCC08DB3D9DC}"/>
              </a:ext>
            </a:extLst>
          </p:cNvPr>
          <p:cNvSpPr>
            <a:spLocks noGrp="1"/>
          </p:cNvSpPr>
          <p:nvPr>
            <p:ph type="title"/>
          </p:nvPr>
        </p:nvSpPr>
        <p:spPr/>
        <p:txBody>
          <a:bodyPr/>
          <a:lstStyle/>
          <a:p>
            <a:r>
              <a:rPr lang="en-US" dirty="0"/>
              <a:t>Provider Type Differences</a:t>
            </a:r>
            <a:br>
              <a:rPr lang="en-US" dirty="0"/>
            </a:br>
            <a:r>
              <a:rPr lang="en-US" dirty="0"/>
              <a:t>CMS vs AID</a:t>
            </a:r>
          </a:p>
        </p:txBody>
      </p:sp>
      <p:sp>
        <p:nvSpPr>
          <p:cNvPr id="3" name="Text Placeholder 2">
            <a:extLst>
              <a:ext uri="{FF2B5EF4-FFF2-40B4-BE49-F238E27FC236}">
                <a16:creationId xmlns:a16="http://schemas.microsoft.com/office/drawing/2014/main" id="{776535DF-7C6C-3744-D5DD-3D0351ACEAED}"/>
              </a:ext>
            </a:extLst>
          </p:cNvPr>
          <p:cNvSpPr>
            <a:spLocks noGrp="1"/>
          </p:cNvSpPr>
          <p:nvPr>
            <p:ph type="body" idx="1"/>
          </p:nvPr>
        </p:nvSpPr>
        <p:spPr/>
        <p:txBody>
          <a:bodyPr/>
          <a:lstStyle/>
          <a:p>
            <a:r>
              <a:rPr lang="en-US" dirty="0"/>
              <a:t>CMS Requirements</a:t>
            </a:r>
          </a:p>
        </p:txBody>
      </p:sp>
      <p:sp>
        <p:nvSpPr>
          <p:cNvPr id="4" name="Content Placeholder 3">
            <a:extLst>
              <a:ext uri="{FF2B5EF4-FFF2-40B4-BE49-F238E27FC236}">
                <a16:creationId xmlns:a16="http://schemas.microsoft.com/office/drawing/2014/main" id="{B2B005D8-46F8-AF2E-3FF2-0FC68F8BC5AC}"/>
              </a:ext>
            </a:extLst>
          </p:cNvPr>
          <p:cNvSpPr>
            <a:spLocks noGrp="1"/>
          </p:cNvSpPr>
          <p:nvPr>
            <p:ph sz="half" idx="2"/>
          </p:nvPr>
        </p:nvSpPr>
        <p:spPr/>
        <p:txBody>
          <a:bodyPr/>
          <a:lstStyle/>
          <a:p>
            <a:r>
              <a:rPr lang="en-US" dirty="0"/>
              <a:t>45 requirements</a:t>
            </a:r>
          </a:p>
          <a:p>
            <a:pPr lvl="1"/>
            <a:r>
              <a:rPr lang="en-US" dirty="0"/>
              <a:t>11 Facility</a:t>
            </a:r>
          </a:p>
          <a:p>
            <a:pPr lvl="1"/>
            <a:r>
              <a:rPr lang="en-US" dirty="0"/>
              <a:t>34 Individual</a:t>
            </a:r>
          </a:p>
          <a:p>
            <a:pPr lvl="1"/>
            <a:endParaRPr lang="en-US" dirty="0"/>
          </a:p>
          <a:p>
            <a:r>
              <a:rPr lang="en-US" dirty="0"/>
              <a:t>Providers classified by </a:t>
            </a:r>
            <a:r>
              <a:rPr lang="en-US" i="1" dirty="0"/>
              <a:t>specialty; specialties </a:t>
            </a:r>
            <a:r>
              <a:rPr lang="en-US" dirty="0"/>
              <a:t>included in requirement</a:t>
            </a:r>
          </a:p>
        </p:txBody>
      </p:sp>
      <p:sp>
        <p:nvSpPr>
          <p:cNvPr id="5" name="Text Placeholder 4">
            <a:extLst>
              <a:ext uri="{FF2B5EF4-FFF2-40B4-BE49-F238E27FC236}">
                <a16:creationId xmlns:a16="http://schemas.microsoft.com/office/drawing/2014/main" id="{C258D55D-843A-585B-1375-CA77F85D757F}"/>
              </a:ext>
            </a:extLst>
          </p:cNvPr>
          <p:cNvSpPr>
            <a:spLocks noGrp="1"/>
          </p:cNvSpPr>
          <p:nvPr>
            <p:ph type="body" sz="quarter" idx="3"/>
          </p:nvPr>
        </p:nvSpPr>
        <p:spPr/>
        <p:txBody>
          <a:bodyPr/>
          <a:lstStyle/>
          <a:p>
            <a:r>
              <a:rPr lang="en-US" dirty="0"/>
              <a:t>AID Requirements</a:t>
            </a:r>
          </a:p>
        </p:txBody>
      </p:sp>
      <p:sp>
        <p:nvSpPr>
          <p:cNvPr id="6" name="Content Placeholder 5">
            <a:extLst>
              <a:ext uri="{FF2B5EF4-FFF2-40B4-BE49-F238E27FC236}">
                <a16:creationId xmlns:a16="http://schemas.microsoft.com/office/drawing/2014/main" id="{02FBD797-72A2-327E-44CC-C0B7E816C7A6}"/>
              </a:ext>
            </a:extLst>
          </p:cNvPr>
          <p:cNvSpPr>
            <a:spLocks noGrp="1"/>
          </p:cNvSpPr>
          <p:nvPr>
            <p:ph sz="quarter" idx="4"/>
          </p:nvPr>
        </p:nvSpPr>
        <p:spPr/>
        <p:txBody>
          <a:bodyPr/>
          <a:lstStyle/>
          <a:p>
            <a:r>
              <a:rPr lang="en-US" dirty="0"/>
              <a:t>21 requirements</a:t>
            </a:r>
          </a:p>
          <a:p>
            <a:pPr lvl="1"/>
            <a:r>
              <a:rPr lang="en-US" dirty="0"/>
              <a:t>7 Facility</a:t>
            </a:r>
          </a:p>
          <a:p>
            <a:pPr lvl="1"/>
            <a:r>
              <a:rPr lang="en-US" dirty="0"/>
              <a:t>14 Individual</a:t>
            </a:r>
          </a:p>
          <a:p>
            <a:pPr lvl="1"/>
            <a:endParaRPr lang="en-US" dirty="0"/>
          </a:p>
          <a:p>
            <a:r>
              <a:rPr lang="en-US" dirty="0"/>
              <a:t>Providers placed directly in requirement categories</a:t>
            </a:r>
          </a:p>
        </p:txBody>
      </p:sp>
    </p:spTree>
    <p:extLst>
      <p:ext uri="{BB962C8B-B14F-4D97-AF65-F5344CB8AC3E}">
        <p14:creationId xmlns:p14="http://schemas.microsoft.com/office/powerpoint/2010/main" val="380194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AID Pool Organization</a:t>
            </a:r>
          </a:p>
        </p:txBody>
      </p:sp>
      <p:pic>
        <p:nvPicPr>
          <p:cNvPr id="15" name="Content Placeholder 14">
            <a:extLst>
              <a:ext uri="{FF2B5EF4-FFF2-40B4-BE49-F238E27FC236}">
                <a16:creationId xmlns:a16="http://schemas.microsoft.com/office/drawing/2014/main" id="{DC2D1DE5-60C9-D3D9-CAD3-706A45873579}"/>
              </a:ext>
            </a:extLst>
          </p:cNvPr>
          <p:cNvPicPr>
            <a:picLocks noGrp="1" noChangeAspect="1"/>
          </p:cNvPicPr>
          <p:nvPr>
            <p:ph idx="1"/>
          </p:nvPr>
        </p:nvPicPr>
        <p:blipFill>
          <a:blip r:embed="rId2"/>
          <a:stretch>
            <a:fillRect/>
          </a:stretch>
        </p:blipFill>
        <p:spPr>
          <a:xfrm>
            <a:off x="1465179" y="1143000"/>
            <a:ext cx="6213642" cy="4983163"/>
          </a:xfrm>
        </p:spPr>
      </p:pic>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15</a:t>
            </a:fld>
            <a:endParaRPr lang="en-US"/>
          </a:p>
        </p:txBody>
      </p:sp>
    </p:spTree>
    <p:extLst>
      <p:ext uri="{BB962C8B-B14F-4D97-AF65-F5344CB8AC3E}">
        <p14:creationId xmlns:p14="http://schemas.microsoft.com/office/powerpoint/2010/main" val="3559741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AID Pool Organization</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16</a:t>
            </a:fld>
            <a:endParaRPr lang="en-US"/>
          </a:p>
        </p:txBody>
      </p:sp>
      <p:pic>
        <p:nvPicPr>
          <p:cNvPr id="5" name="Content Placeholder 4">
            <a:extLst>
              <a:ext uri="{FF2B5EF4-FFF2-40B4-BE49-F238E27FC236}">
                <a16:creationId xmlns:a16="http://schemas.microsoft.com/office/drawing/2014/main" id="{FA2DF79A-8BC1-9F7D-69F7-56F54C7FDE3F}"/>
              </a:ext>
            </a:extLst>
          </p:cNvPr>
          <p:cNvPicPr>
            <a:picLocks noGrp="1" noChangeAspect="1"/>
          </p:cNvPicPr>
          <p:nvPr>
            <p:ph idx="1"/>
          </p:nvPr>
        </p:nvPicPr>
        <p:blipFill>
          <a:blip r:embed="rId2"/>
          <a:stretch>
            <a:fillRect/>
          </a:stretch>
        </p:blipFill>
        <p:spPr>
          <a:xfrm>
            <a:off x="1465179" y="1143000"/>
            <a:ext cx="6213642" cy="4983163"/>
          </a:xfrm>
        </p:spPr>
      </p:pic>
    </p:spTree>
    <p:extLst>
      <p:ext uri="{BB962C8B-B14F-4D97-AF65-F5344CB8AC3E}">
        <p14:creationId xmlns:p14="http://schemas.microsoft.com/office/powerpoint/2010/main" val="188005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CMS Pool Organization</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17</a:t>
            </a:fld>
            <a:endParaRPr lang="en-US"/>
          </a:p>
        </p:txBody>
      </p:sp>
      <p:pic>
        <p:nvPicPr>
          <p:cNvPr id="14" name="Content Placeholder 13">
            <a:extLst>
              <a:ext uri="{FF2B5EF4-FFF2-40B4-BE49-F238E27FC236}">
                <a16:creationId xmlns:a16="http://schemas.microsoft.com/office/drawing/2014/main" id="{8B7C7409-98F0-2913-C6FF-08DC1C179567}"/>
              </a:ext>
            </a:extLst>
          </p:cNvPr>
          <p:cNvPicPr>
            <a:picLocks noGrp="1" noChangeAspect="1"/>
          </p:cNvPicPr>
          <p:nvPr>
            <p:ph idx="1"/>
          </p:nvPr>
        </p:nvPicPr>
        <p:blipFill>
          <a:blip r:embed="rId2"/>
          <a:stretch>
            <a:fillRect/>
          </a:stretch>
        </p:blipFill>
        <p:spPr>
          <a:xfrm>
            <a:off x="1963108" y="1143000"/>
            <a:ext cx="5217784" cy="4983163"/>
          </a:xfrm>
        </p:spPr>
      </p:pic>
    </p:spTree>
    <p:extLst>
      <p:ext uri="{BB962C8B-B14F-4D97-AF65-F5344CB8AC3E}">
        <p14:creationId xmlns:p14="http://schemas.microsoft.com/office/powerpoint/2010/main" val="52865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CMS Pool Organization</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18</a:t>
            </a:fld>
            <a:endParaRPr lang="en-US"/>
          </a:p>
        </p:txBody>
      </p:sp>
      <p:pic>
        <p:nvPicPr>
          <p:cNvPr id="17" name="Content Placeholder 16">
            <a:extLst>
              <a:ext uri="{FF2B5EF4-FFF2-40B4-BE49-F238E27FC236}">
                <a16:creationId xmlns:a16="http://schemas.microsoft.com/office/drawing/2014/main" id="{E465D189-ACD2-6D7B-BC3C-9BC6AFACD387}"/>
              </a:ext>
            </a:extLst>
          </p:cNvPr>
          <p:cNvPicPr>
            <a:picLocks noGrp="1" noChangeAspect="1"/>
          </p:cNvPicPr>
          <p:nvPr>
            <p:ph idx="1"/>
          </p:nvPr>
        </p:nvPicPr>
        <p:blipFill>
          <a:blip r:embed="rId2"/>
          <a:stretch>
            <a:fillRect/>
          </a:stretch>
        </p:blipFill>
        <p:spPr>
          <a:xfrm>
            <a:off x="1952645" y="1143000"/>
            <a:ext cx="5238709" cy="4983163"/>
          </a:xfrm>
        </p:spPr>
      </p:pic>
    </p:spTree>
    <p:extLst>
      <p:ext uri="{BB962C8B-B14F-4D97-AF65-F5344CB8AC3E}">
        <p14:creationId xmlns:p14="http://schemas.microsoft.com/office/powerpoint/2010/main" val="297883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CMS Pool Organization</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19</a:t>
            </a:fld>
            <a:endParaRPr lang="en-US"/>
          </a:p>
        </p:txBody>
      </p:sp>
      <p:pic>
        <p:nvPicPr>
          <p:cNvPr id="11" name="Content Placeholder 10">
            <a:extLst>
              <a:ext uri="{FF2B5EF4-FFF2-40B4-BE49-F238E27FC236}">
                <a16:creationId xmlns:a16="http://schemas.microsoft.com/office/drawing/2014/main" id="{4684FA37-BD56-5DF7-F9B0-24A67AEF7A2C}"/>
              </a:ext>
            </a:extLst>
          </p:cNvPr>
          <p:cNvPicPr>
            <a:picLocks noGrp="1" noChangeAspect="1"/>
          </p:cNvPicPr>
          <p:nvPr>
            <p:ph idx="1"/>
          </p:nvPr>
        </p:nvPicPr>
        <p:blipFill>
          <a:blip r:embed="rId2"/>
          <a:stretch>
            <a:fillRect/>
          </a:stretch>
        </p:blipFill>
        <p:spPr>
          <a:xfrm>
            <a:off x="457200" y="1242913"/>
            <a:ext cx="8229600" cy="4783337"/>
          </a:xfrm>
        </p:spPr>
      </p:pic>
    </p:spTree>
    <p:extLst>
      <p:ext uri="{BB962C8B-B14F-4D97-AF65-F5344CB8AC3E}">
        <p14:creationId xmlns:p14="http://schemas.microsoft.com/office/powerpoint/2010/main" val="279474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marL="457200" marR="0">
              <a:spcBef>
                <a:spcPts val="0"/>
              </a:spcBef>
              <a:spcAft>
                <a:spcPts val="0"/>
              </a:spcAft>
            </a:pPr>
            <a:r>
              <a:rPr lang="en-US" sz="2400" b="1" dirty="0">
                <a:latin typeface="Arial Black" panose="020B0A04020102020204" pitchFamily="34" charset="0"/>
              </a:rPr>
              <a:t>Introductions </a:t>
            </a:r>
          </a:p>
          <a:p>
            <a:pPr marL="457200" marR="0">
              <a:spcBef>
                <a:spcPts val="0"/>
              </a:spcBef>
              <a:spcAft>
                <a:spcPts val="0"/>
              </a:spcAft>
            </a:pPr>
            <a:r>
              <a:rPr lang="en-US" sz="2400" b="1" dirty="0">
                <a:latin typeface="Arial Black" panose="020B0A04020102020204" pitchFamily="34" charset="0"/>
              </a:rPr>
              <a:t>Commissioner’s message.</a:t>
            </a:r>
          </a:p>
          <a:p>
            <a:pPr marL="457200">
              <a:spcBef>
                <a:spcPts val="0"/>
              </a:spcBef>
            </a:pPr>
            <a:r>
              <a:rPr lang="en-US" sz="2400" b="1" dirty="0">
                <a:latin typeface="Arial Black" panose="020B0A04020102020204" pitchFamily="34" charset="0"/>
              </a:rPr>
              <a:t>Arkansas DOI’s position on the CCIIO standards. </a:t>
            </a:r>
          </a:p>
          <a:p>
            <a:pPr marL="457200" marR="0">
              <a:spcBef>
                <a:spcPts val="0"/>
              </a:spcBef>
              <a:spcAft>
                <a:spcPts val="0"/>
              </a:spcAft>
            </a:pPr>
            <a:r>
              <a:rPr lang="en-US" sz="2400" b="1" dirty="0">
                <a:latin typeface="Arial Black" panose="020B0A04020102020204" pitchFamily="34" charset="0"/>
              </a:rPr>
              <a:t>PY2026 CCIIO T&amp;D standards </a:t>
            </a:r>
          </a:p>
          <a:p>
            <a:pPr marL="857250" lvl="1">
              <a:spcBef>
                <a:spcPts val="0"/>
              </a:spcBef>
            </a:pPr>
            <a:r>
              <a:rPr lang="en-US" sz="1600" b="1" dirty="0">
                <a:latin typeface="Arial Black" panose="020B0A04020102020204" pitchFamily="34" charset="0"/>
              </a:rPr>
              <a:t>what are they and how are they different.</a:t>
            </a:r>
          </a:p>
          <a:p>
            <a:pPr marL="457200" marR="0">
              <a:spcBef>
                <a:spcPts val="0"/>
              </a:spcBef>
              <a:spcAft>
                <a:spcPts val="0"/>
              </a:spcAft>
            </a:pPr>
            <a:r>
              <a:rPr lang="en-US" sz="2400" b="1" dirty="0">
                <a:latin typeface="Arial Black" panose="020B0A04020102020204" pitchFamily="34" charset="0"/>
              </a:rPr>
              <a:t>Timelines on changes. </a:t>
            </a:r>
          </a:p>
          <a:p>
            <a:pPr marL="457200" marR="0">
              <a:spcBef>
                <a:spcPts val="0"/>
              </a:spcBef>
              <a:spcAft>
                <a:spcPts val="0"/>
              </a:spcAft>
            </a:pPr>
            <a:r>
              <a:rPr lang="en-US" sz="2400" b="1" dirty="0">
                <a:latin typeface="Arial Black" panose="020B0A04020102020204" pitchFamily="34" charset="0"/>
              </a:rPr>
              <a:t>Change challenges. </a:t>
            </a:r>
          </a:p>
          <a:p>
            <a:pPr marL="457200" marR="0">
              <a:spcBef>
                <a:spcPts val="0"/>
              </a:spcBef>
              <a:spcAft>
                <a:spcPts val="0"/>
              </a:spcAft>
            </a:pPr>
            <a:r>
              <a:rPr lang="en-US" sz="2400" b="1" dirty="0">
                <a:latin typeface="Arial Black" panose="020B0A04020102020204" pitchFamily="34" charset="0"/>
              </a:rPr>
              <a:t>Timeline for changes to Rule 106. </a:t>
            </a:r>
          </a:p>
          <a:p>
            <a:pPr marL="457200" marR="0">
              <a:spcBef>
                <a:spcPts val="0"/>
              </a:spcBef>
              <a:spcAft>
                <a:spcPts val="0"/>
              </a:spcAft>
            </a:pPr>
            <a:r>
              <a:rPr lang="en-US" sz="2400" b="1" dirty="0">
                <a:latin typeface="Arial Black" panose="020B0A04020102020204" pitchFamily="34" charset="0"/>
              </a:rPr>
              <a:t>Next steps.</a:t>
            </a:r>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a:t>
            </a:fld>
            <a:endParaRPr lang="en-US"/>
          </a:p>
        </p:txBody>
      </p:sp>
    </p:spTree>
    <p:extLst>
      <p:ext uri="{BB962C8B-B14F-4D97-AF65-F5344CB8AC3E}">
        <p14:creationId xmlns:p14="http://schemas.microsoft.com/office/powerpoint/2010/main" val="121156197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CMS Pool Organization</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20</a:t>
            </a:fld>
            <a:endParaRPr lang="en-US"/>
          </a:p>
        </p:txBody>
      </p:sp>
      <p:pic>
        <p:nvPicPr>
          <p:cNvPr id="6" name="Content Placeholder 5">
            <a:extLst>
              <a:ext uri="{FF2B5EF4-FFF2-40B4-BE49-F238E27FC236}">
                <a16:creationId xmlns:a16="http://schemas.microsoft.com/office/drawing/2014/main" id="{94A1C904-198D-E2B5-DFED-3C8568F8ACD2}"/>
              </a:ext>
            </a:extLst>
          </p:cNvPr>
          <p:cNvPicPr>
            <a:picLocks noGrp="1" noChangeAspect="1"/>
          </p:cNvPicPr>
          <p:nvPr>
            <p:ph idx="1"/>
          </p:nvPr>
        </p:nvPicPr>
        <p:blipFill>
          <a:blip r:embed="rId2"/>
          <a:stretch>
            <a:fillRect/>
          </a:stretch>
        </p:blipFill>
        <p:spPr>
          <a:xfrm>
            <a:off x="2137101" y="1143000"/>
            <a:ext cx="4869797" cy="4983163"/>
          </a:xfrm>
        </p:spPr>
      </p:pic>
    </p:spTree>
    <p:extLst>
      <p:ext uri="{BB962C8B-B14F-4D97-AF65-F5344CB8AC3E}">
        <p14:creationId xmlns:p14="http://schemas.microsoft.com/office/powerpoint/2010/main" val="1693635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CMS Pool Organization</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21</a:t>
            </a:fld>
            <a:endParaRPr lang="en-US"/>
          </a:p>
        </p:txBody>
      </p:sp>
      <p:pic>
        <p:nvPicPr>
          <p:cNvPr id="6" name="Content Placeholder 5">
            <a:extLst>
              <a:ext uri="{FF2B5EF4-FFF2-40B4-BE49-F238E27FC236}">
                <a16:creationId xmlns:a16="http://schemas.microsoft.com/office/drawing/2014/main" id="{16A30C89-0771-DD57-AB60-018CF8FBA02D}"/>
              </a:ext>
            </a:extLst>
          </p:cNvPr>
          <p:cNvPicPr>
            <a:picLocks noGrp="1" noChangeAspect="1"/>
          </p:cNvPicPr>
          <p:nvPr>
            <p:ph idx="1"/>
          </p:nvPr>
        </p:nvPicPr>
        <p:blipFill>
          <a:blip r:embed="rId2"/>
          <a:stretch>
            <a:fillRect/>
          </a:stretch>
        </p:blipFill>
        <p:spPr>
          <a:xfrm>
            <a:off x="2137101" y="1143000"/>
            <a:ext cx="4869797" cy="4983163"/>
          </a:xfrm>
        </p:spPr>
      </p:pic>
    </p:spTree>
    <p:extLst>
      <p:ext uri="{BB962C8B-B14F-4D97-AF65-F5344CB8AC3E}">
        <p14:creationId xmlns:p14="http://schemas.microsoft.com/office/powerpoint/2010/main" val="31901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CMS Pool Organization</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22</a:t>
            </a:fld>
            <a:endParaRPr lang="en-US"/>
          </a:p>
        </p:txBody>
      </p:sp>
      <p:pic>
        <p:nvPicPr>
          <p:cNvPr id="5" name="Content Placeholder 4">
            <a:extLst>
              <a:ext uri="{FF2B5EF4-FFF2-40B4-BE49-F238E27FC236}">
                <a16:creationId xmlns:a16="http://schemas.microsoft.com/office/drawing/2014/main" id="{7723569E-D7E1-1B4F-F9A3-2D07CE197F2B}"/>
              </a:ext>
            </a:extLst>
          </p:cNvPr>
          <p:cNvPicPr>
            <a:picLocks noGrp="1" noChangeAspect="1"/>
          </p:cNvPicPr>
          <p:nvPr>
            <p:ph idx="1"/>
          </p:nvPr>
        </p:nvPicPr>
        <p:blipFill>
          <a:blip r:embed="rId2"/>
          <a:stretch>
            <a:fillRect/>
          </a:stretch>
        </p:blipFill>
        <p:spPr>
          <a:xfrm>
            <a:off x="551278" y="1143000"/>
            <a:ext cx="8041444" cy="4983163"/>
          </a:xfrm>
        </p:spPr>
      </p:pic>
    </p:spTree>
    <p:extLst>
      <p:ext uri="{BB962C8B-B14F-4D97-AF65-F5344CB8AC3E}">
        <p14:creationId xmlns:p14="http://schemas.microsoft.com/office/powerpoint/2010/main" val="346583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CMS Pool Organization</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23</a:t>
            </a:fld>
            <a:endParaRPr lang="en-US"/>
          </a:p>
        </p:txBody>
      </p:sp>
      <p:pic>
        <p:nvPicPr>
          <p:cNvPr id="6" name="Content Placeholder 5">
            <a:extLst>
              <a:ext uri="{FF2B5EF4-FFF2-40B4-BE49-F238E27FC236}">
                <a16:creationId xmlns:a16="http://schemas.microsoft.com/office/drawing/2014/main" id="{B7A68538-37D0-F855-87D4-ED2243E29193}"/>
              </a:ext>
            </a:extLst>
          </p:cNvPr>
          <p:cNvPicPr>
            <a:picLocks noGrp="1" noChangeAspect="1"/>
          </p:cNvPicPr>
          <p:nvPr>
            <p:ph idx="1"/>
          </p:nvPr>
        </p:nvPicPr>
        <p:blipFill>
          <a:blip r:embed="rId2"/>
          <a:stretch>
            <a:fillRect/>
          </a:stretch>
        </p:blipFill>
        <p:spPr>
          <a:xfrm>
            <a:off x="500080" y="1143000"/>
            <a:ext cx="8143839" cy="4983163"/>
          </a:xfrm>
        </p:spPr>
      </p:pic>
    </p:spTree>
    <p:extLst>
      <p:ext uri="{BB962C8B-B14F-4D97-AF65-F5344CB8AC3E}">
        <p14:creationId xmlns:p14="http://schemas.microsoft.com/office/powerpoint/2010/main" val="48214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CMS Pool Organization</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24</a:t>
            </a:fld>
            <a:endParaRPr lang="en-US"/>
          </a:p>
        </p:txBody>
      </p:sp>
      <p:pic>
        <p:nvPicPr>
          <p:cNvPr id="5" name="Content Placeholder 4">
            <a:extLst>
              <a:ext uri="{FF2B5EF4-FFF2-40B4-BE49-F238E27FC236}">
                <a16:creationId xmlns:a16="http://schemas.microsoft.com/office/drawing/2014/main" id="{A7F93EB4-C0DC-4BAF-0351-9A720C31AA42}"/>
              </a:ext>
            </a:extLst>
          </p:cNvPr>
          <p:cNvPicPr>
            <a:picLocks noGrp="1" noChangeAspect="1"/>
          </p:cNvPicPr>
          <p:nvPr>
            <p:ph idx="1"/>
          </p:nvPr>
        </p:nvPicPr>
        <p:blipFill>
          <a:blip r:embed="rId2"/>
          <a:stretch>
            <a:fillRect/>
          </a:stretch>
        </p:blipFill>
        <p:spPr>
          <a:xfrm>
            <a:off x="457200" y="1904283"/>
            <a:ext cx="8229600" cy="3460597"/>
          </a:xfrm>
        </p:spPr>
      </p:pic>
    </p:spTree>
    <p:extLst>
      <p:ext uri="{BB962C8B-B14F-4D97-AF65-F5344CB8AC3E}">
        <p14:creationId xmlns:p14="http://schemas.microsoft.com/office/powerpoint/2010/main" val="1480417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CMS Pool Organization</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25</a:t>
            </a:fld>
            <a:endParaRPr lang="en-US"/>
          </a:p>
        </p:txBody>
      </p:sp>
      <p:sp>
        <p:nvSpPr>
          <p:cNvPr id="3" name="Content Placeholder 2">
            <a:extLst>
              <a:ext uri="{FF2B5EF4-FFF2-40B4-BE49-F238E27FC236}">
                <a16:creationId xmlns:a16="http://schemas.microsoft.com/office/drawing/2014/main" id="{3BA72DAD-7F91-413F-C351-3CFE65639B78}"/>
              </a:ext>
            </a:extLst>
          </p:cNvPr>
          <p:cNvSpPr>
            <a:spLocks noGrp="1"/>
          </p:cNvSpPr>
          <p:nvPr>
            <p:ph idx="1"/>
          </p:nvPr>
        </p:nvSpPr>
        <p:spPr/>
        <p:txBody>
          <a:bodyPr/>
          <a:lstStyle/>
          <a:p>
            <a:r>
              <a:rPr lang="en-US" dirty="0"/>
              <a:t>CMS Requirements are generally more detailed:</a:t>
            </a:r>
          </a:p>
          <a:p>
            <a:pPr lvl="1"/>
            <a:r>
              <a:rPr lang="en-US" dirty="0"/>
              <a:t>More specialties</a:t>
            </a:r>
          </a:p>
          <a:p>
            <a:pPr lvl="1"/>
            <a:r>
              <a:rPr lang="en-US" dirty="0"/>
              <a:t>Broader categories subdivided</a:t>
            </a:r>
          </a:p>
          <a:p>
            <a:pPr lvl="2"/>
            <a:r>
              <a:rPr lang="en-US" dirty="0"/>
              <a:t>Oncology</a:t>
            </a:r>
          </a:p>
          <a:p>
            <a:pPr lvl="2"/>
            <a:r>
              <a:rPr lang="en-US" dirty="0"/>
              <a:t>Cardiology</a:t>
            </a:r>
          </a:p>
          <a:p>
            <a:r>
              <a:rPr lang="en-US" dirty="0"/>
              <a:t>We will preserve two categories AID has that CMS does not:</a:t>
            </a:r>
          </a:p>
          <a:p>
            <a:pPr lvl="1"/>
            <a:r>
              <a:rPr lang="en-US" dirty="0"/>
              <a:t>Substance Use Disorder Providers (FPA01)</a:t>
            </a:r>
          </a:p>
          <a:p>
            <a:pPr lvl="1"/>
            <a:r>
              <a:rPr lang="en-US" dirty="0"/>
              <a:t>Pharmacies, which are not included (FFA01)</a:t>
            </a:r>
          </a:p>
        </p:txBody>
      </p:sp>
    </p:spTree>
    <p:extLst>
      <p:ext uri="{BB962C8B-B14F-4D97-AF65-F5344CB8AC3E}">
        <p14:creationId xmlns:p14="http://schemas.microsoft.com/office/powerpoint/2010/main" val="187782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normAutofit fontScale="90000"/>
          </a:bodyPr>
          <a:lstStyle/>
          <a:p>
            <a:r>
              <a:rPr lang="en-US" dirty="0"/>
              <a:t>Substance Abuse Disorder Providers</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26</a:t>
            </a:fld>
            <a:endParaRPr lang="en-US"/>
          </a:p>
        </p:txBody>
      </p:sp>
      <p:sp>
        <p:nvSpPr>
          <p:cNvPr id="3" name="Content Placeholder 2">
            <a:extLst>
              <a:ext uri="{FF2B5EF4-FFF2-40B4-BE49-F238E27FC236}">
                <a16:creationId xmlns:a16="http://schemas.microsoft.com/office/drawing/2014/main" id="{3BA72DAD-7F91-413F-C351-3CFE65639B78}"/>
              </a:ext>
            </a:extLst>
          </p:cNvPr>
          <p:cNvSpPr>
            <a:spLocks noGrp="1"/>
          </p:cNvSpPr>
          <p:nvPr>
            <p:ph idx="1"/>
          </p:nvPr>
        </p:nvSpPr>
        <p:spPr/>
        <p:txBody>
          <a:bodyPr/>
          <a:lstStyle/>
          <a:p>
            <a:r>
              <a:rPr lang="en-US" dirty="0"/>
              <a:t>AID has two categories in the PTNP:</a:t>
            </a:r>
          </a:p>
          <a:p>
            <a:pPr lvl="1"/>
            <a:r>
              <a:rPr lang="en-US" dirty="0"/>
              <a:t>C040:Mental Health/Behavioral Health Providers</a:t>
            </a:r>
          </a:p>
          <a:p>
            <a:pPr lvl="1"/>
            <a:r>
              <a:rPr lang="en-US" dirty="0"/>
              <a:t>C050: Substance Use Disorder Providers</a:t>
            </a:r>
          </a:p>
          <a:p>
            <a:endParaRPr lang="en-US" dirty="0"/>
          </a:p>
          <a:p>
            <a:r>
              <a:rPr lang="en-US" dirty="0"/>
              <a:t>CMS does not separate substance use disorder providers.</a:t>
            </a:r>
          </a:p>
          <a:p>
            <a:pPr lvl="1"/>
            <a:endParaRPr lang="en-US" dirty="0"/>
          </a:p>
          <a:p>
            <a:pPr marL="457200" lvl="1" indent="0">
              <a:buNone/>
            </a:pPr>
            <a:endParaRPr lang="en-US" dirty="0"/>
          </a:p>
        </p:txBody>
      </p:sp>
    </p:spTree>
    <p:extLst>
      <p:ext uri="{BB962C8B-B14F-4D97-AF65-F5344CB8AC3E}">
        <p14:creationId xmlns:p14="http://schemas.microsoft.com/office/powerpoint/2010/main" val="905268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normAutofit fontScale="90000"/>
          </a:bodyPr>
          <a:lstStyle/>
          <a:p>
            <a:r>
              <a:rPr lang="en-US" dirty="0"/>
              <a:t>Substance Abuse Disorder Providers</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27</a:t>
            </a:fld>
            <a:endParaRPr lang="en-US"/>
          </a:p>
        </p:txBody>
      </p:sp>
      <p:pic>
        <p:nvPicPr>
          <p:cNvPr id="10" name="Content Placeholder 9">
            <a:extLst>
              <a:ext uri="{FF2B5EF4-FFF2-40B4-BE49-F238E27FC236}">
                <a16:creationId xmlns:a16="http://schemas.microsoft.com/office/drawing/2014/main" id="{4AD8C7A5-D2D7-268B-3262-14C9C5CA9224}"/>
              </a:ext>
            </a:extLst>
          </p:cNvPr>
          <p:cNvPicPr>
            <a:picLocks noGrp="1" noChangeAspect="1"/>
          </p:cNvPicPr>
          <p:nvPr>
            <p:ph idx="1"/>
          </p:nvPr>
        </p:nvPicPr>
        <p:blipFill>
          <a:blip r:embed="rId2"/>
          <a:stretch>
            <a:fillRect/>
          </a:stretch>
        </p:blipFill>
        <p:spPr>
          <a:xfrm>
            <a:off x="1942140" y="1143000"/>
            <a:ext cx="5259720" cy="4983163"/>
          </a:xfrm>
        </p:spPr>
      </p:pic>
    </p:spTree>
    <p:extLst>
      <p:ext uri="{BB962C8B-B14F-4D97-AF65-F5344CB8AC3E}">
        <p14:creationId xmlns:p14="http://schemas.microsoft.com/office/powerpoint/2010/main" val="434076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normAutofit fontScale="90000"/>
          </a:bodyPr>
          <a:lstStyle/>
          <a:p>
            <a:r>
              <a:rPr lang="en-US" dirty="0"/>
              <a:t>Substance Abuse Disorder Providers</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28</a:t>
            </a:fld>
            <a:endParaRPr lang="en-US"/>
          </a:p>
        </p:txBody>
      </p:sp>
      <p:pic>
        <p:nvPicPr>
          <p:cNvPr id="12" name="Content Placeholder 11">
            <a:extLst>
              <a:ext uri="{FF2B5EF4-FFF2-40B4-BE49-F238E27FC236}">
                <a16:creationId xmlns:a16="http://schemas.microsoft.com/office/drawing/2014/main" id="{4E868F55-B482-D375-7875-FEF1C00ACBB9}"/>
              </a:ext>
            </a:extLst>
          </p:cNvPr>
          <p:cNvPicPr>
            <a:picLocks noGrp="1" noChangeAspect="1"/>
          </p:cNvPicPr>
          <p:nvPr>
            <p:ph idx="1"/>
          </p:nvPr>
        </p:nvPicPr>
        <p:blipFill>
          <a:blip r:embed="rId2"/>
          <a:stretch>
            <a:fillRect/>
          </a:stretch>
        </p:blipFill>
        <p:spPr>
          <a:xfrm>
            <a:off x="1942140" y="1143000"/>
            <a:ext cx="5259720" cy="4983163"/>
          </a:xfrm>
        </p:spPr>
      </p:pic>
    </p:spTree>
    <p:extLst>
      <p:ext uri="{BB962C8B-B14F-4D97-AF65-F5344CB8AC3E}">
        <p14:creationId xmlns:p14="http://schemas.microsoft.com/office/powerpoint/2010/main" val="3898485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C40AD-81A4-5EBC-EDD0-0840755F61C3}"/>
              </a:ext>
            </a:extLst>
          </p:cNvPr>
          <p:cNvSpPr>
            <a:spLocks noGrp="1"/>
          </p:cNvSpPr>
          <p:nvPr>
            <p:ph type="title"/>
          </p:nvPr>
        </p:nvSpPr>
        <p:spPr/>
        <p:txBody>
          <a:bodyPr/>
          <a:lstStyle/>
          <a:p>
            <a:r>
              <a:rPr lang="en-US" dirty="0"/>
              <a:t>CMS vs. AID Conclusions</a:t>
            </a:r>
          </a:p>
        </p:txBody>
      </p:sp>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29</a:t>
            </a:fld>
            <a:endParaRPr lang="en-US"/>
          </a:p>
        </p:txBody>
      </p:sp>
      <p:sp>
        <p:nvSpPr>
          <p:cNvPr id="3" name="Content Placeholder 2">
            <a:extLst>
              <a:ext uri="{FF2B5EF4-FFF2-40B4-BE49-F238E27FC236}">
                <a16:creationId xmlns:a16="http://schemas.microsoft.com/office/drawing/2014/main" id="{C7B007A1-4336-BED5-F51C-5204844FD14D}"/>
              </a:ext>
            </a:extLst>
          </p:cNvPr>
          <p:cNvSpPr>
            <a:spLocks noGrp="1"/>
          </p:cNvSpPr>
          <p:nvPr>
            <p:ph idx="1"/>
          </p:nvPr>
        </p:nvSpPr>
        <p:spPr/>
        <p:txBody>
          <a:bodyPr/>
          <a:lstStyle/>
          <a:p>
            <a:r>
              <a:rPr lang="en-US" dirty="0"/>
              <a:t>4 of 45 CMS requirements (1 Facility, 3 Individual) have multiple specialties.</a:t>
            </a:r>
          </a:p>
          <a:p>
            <a:r>
              <a:rPr lang="en-US" dirty="0"/>
              <a:t>Additionally, at least four AID requirements would be split between two or more CMS requirements.</a:t>
            </a:r>
          </a:p>
          <a:p>
            <a:r>
              <a:rPr lang="en-US" dirty="0"/>
              <a:t>This makes any direct mapping between current PTNP and new requirements impossible.</a:t>
            </a:r>
          </a:p>
          <a:p>
            <a:endParaRPr lang="en-US" dirty="0"/>
          </a:p>
          <a:p>
            <a:pPr marL="0" indent="0" algn="ctr">
              <a:buNone/>
            </a:pPr>
            <a:r>
              <a:rPr lang="en-US" sz="4800" b="1" dirty="0"/>
              <a:t>???</a:t>
            </a:r>
          </a:p>
        </p:txBody>
      </p:sp>
    </p:spTree>
    <p:extLst>
      <p:ext uri="{BB962C8B-B14F-4D97-AF65-F5344CB8AC3E}">
        <p14:creationId xmlns:p14="http://schemas.microsoft.com/office/powerpoint/2010/main" val="274586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Commissioner’s message</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3</a:t>
            </a:fld>
            <a:endParaRPr lang="en-US"/>
          </a:p>
        </p:txBody>
      </p:sp>
    </p:spTree>
    <p:extLst>
      <p:ext uri="{BB962C8B-B14F-4D97-AF65-F5344CB8AC3E}">
        <p14:creationId xmlns:p14="http://schemas.microsoft.com/office/powerpoint/2010/main" val="2316510378"/>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518626C-45DE-8543-5604-2E2173EE0FA9}"/>
              </a:ext>
            </a:extLst>
          </p:cNvPr>
          <p:cNvSpPr>
            <a:spLocks noGrp="1"/>
          </p:cNvSpPr>
          <p:nvPr>
            <p:ph type="sldNum" sz="quarter" idx="12"/>
          </p:nvPr>
        </p:nvSpPr>
        <p:spPr/>
        <p:txBody>
          <a:bodyPr/>
          <a:lstStyle/>
          <a:p>
            <a:fld id="{62DBCB69-547C-4F68-819F-474A80AB012D}" type="slidenum">
              <a:rPr lang="en-US" smtClean="0"/>
              <a:t>30</a:t>
            </a:fld>
            <a:endParaRPr lang="en-US"/>
          </a:p>
        </p:txBody>
      </p:sp>
      <p:sp>
        <p:nvSpPr>
          <p:cNvPr id="3" name="Content Placeholder 2">
            <a:extLst>
              <a:ext uri="{FF2B5EF4-FFF2-40B4-BE49-F238E27FC236}">
                <a16:creationId xmlns:a16="http://schemas.microsoft.com/office/drawing/2014/main" id="{C7B007A1-4336-BED5-F51C-5204844FD14D}"/>
              </a:ext>
            </a:extLst>
          </p:cNvPr>
          <p:cNvSpPr>
            <a:spLocks noGrp="1"/>
          </p:cNvSpPr>
          <p:nvPr>
            <p:ph idx="1"/>
          </p:nvPr>
        </p:nvSpPr>
        <p:spPr/>
        <p:txBody>
          <a:bodyPr anchor="ctr">
            <a:normAutofit/>
          </a:bodyPr>
          <a:lstStyle/>
          <a:p>
            <a:pPr marL="0" indent="0" algn="ctr">
              <a:buNone/>
            </a:pPr>
            <a:r>
              <a:rPr lang="en-US" sz="9600" b="1" dirty="0"/>
              <a:t>PTNP 2.0</a:t>
            </a:r>
          </a:p>
        </p:txBody>
      </p:sp>
    </p:spTree>
    <p:extLst>
      <p:ext uri="{BB962C8B-B14F-4D97-AF65-F5344CB8AC3E}">
        <p14:creationId xmlns:p14="http://schemas.microsoft.com/office/powerpoint/2010/main" val="2482355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AADF-FB07-468A-D73B-A704B9DB9AAC}"/>
              </a:ext>
            </a:extLst>
          </p:cNvPr>
          <p:cNvSpPr>
            <a:spLocks noGrp="1"/>
          </p:cNvSpPr>
          <p:nvPr>
            <p:ph type="title"/>
          </p:nvPr>
        </p:nvSpPr>
        <p:spPr/>
        <p:txBody>
          <a:bodyPr/>
          <a:lstStyle/>
          <a:p>
            <a:r>
              <a:rPr lang="en-US" dirty="0"/>
              <a:t>PTNP Reboot</a:t>
            </a:r>
          </a:p>
        </p:txBody>
      </p:sp>
      <p:sp>
        <p:nvSpPr>
          <p:cNvPr id="3" name="Content Placeholder 2">
            <a:extLst>
              <a:ext uri="{FF2B5EF4-FFF2-40B4-BE49-F238E27FC236}">
                <a16:creationId xmlns:a16="http://schemas.microsoft.com/office/drawing/2014/main" id="{566EB3B8-5D2F-9307-8BD4-53667497AB5B}"/>
              </a:ext>
            </a:extLst>
          </p:cNvPr>
          <p:cNvSpPr>
            <a:spLocks noGrp="1"/>
          </p:cNvSpPr>
          <p:nvPr>
            <p:ph idx="1"/>
          </p:nvPr>
        </p:nvSpPr>
        <p:spPr/>
        <p:txBody>
          <a:bodyPr/>
          <a:lstStyle/>
          <a:p>
            <a:r>
              <a:rPr lang="en-US" dirty="0"/>
              <a:t>Current process from issuers’ perspective will remain intact.</a:t>
            </a:r>
          </a:p>
          <a:p>
            <a:endParaRPr lang="en-US" dirty="0"/>
          </a:p>
          <a:p>
            <a:endParaRPr lang="en-US" dirty="0"/>
          </a:p>
        </p:txBody>
      </p:sp>
      <p:sp>
        <p:nvSpPr>
          <p:cNvPr id="4" name="Slide Number Placeholder 3">
            <a:extLst>
              <a:ext uri="{FF2B5EF4-FFF2-40B4-BE49-F238E27FC236}">
                <a16:creationId xmlns:a16="http://schemas.microsoft.com/office/drawing/2014/main" id="{53DE8152-F100-1F12-3D19-9920AFD9691D}"/>
              </a:ext>
            </a:extLst>
          </p:cNvPr>
          <p:cNvSpPr>
            <a:spLocks noGrp="1"/>
          </p:cNvSpPr>
          <p:nvPr>
            <p:ph type="sldNum" sz="quarter" idx="12"/>
          </p:nvPr>
        </p:nvSpPr>
        <p:spPr/>
        <p:txBody>
          <a:bodyPr/>
          <a:lstStyle/>
          <a:p>
            <a:fld id="{62DBCB69-547C-4F68-819F-474A80AB012D}" type="slidenum">
              <a:rPr lang="en-US" smtClean="0"/>
              <a:t>31</a:t>
            </a:fld>
            <a:endParaRPr lang="en-US"/>
          </a:p>
        </p:txBody>
      </p:sp>
      <p:pic>
        <p:nvPicPr>
          <p:cNvPr id="6" name="Picture 5">
            <a:extLst>
              <a:ext uri="{FF2B5EF4-FFF2-40B4-BE49-F238E27FC236}">
                <a16:creationId xmlns:a16="http://schemas.microsoft.com/office/drawing/2014/main" id="{109085E8-6650-CA66-64C4-5591BBEF6DC7}"/>
              </a:ext>
            </a:extLst>
          </p:cNvPr>
          <p:cNvPicPr>
            <a:picLocks noChangeAspect="1"/>
          </p:cNvPicPr>
          <p:nvPr/>
        </p:nvPicPr>
        <p:blipFill>
          <a:blip r:embed="rId2"/>
          <a:stretch>
            <a:fillRect/>
          </a:stretch>
        </p:blipFill>
        <p:spPr>
          <a:xfrm>
            <a:off x="2696991" y="2286000"/>
            <a:ext cx="3750017" cy="4343400"/>
          </a:xfrm>
          <a:prstGeom prst="rect">
            <a:avLst/>
          </a:prstGeom>
        </p:spPr>
      </p:pic>
    </p:spTree>
    <p:extLst>
      <p:ext uri="{BB962C8B-B14F-4D97-AF65-F5344CB8AC3E}">
        <p14:creationId xmlns:p14="http://schemas.microsoft.com/office/powerpoint/2010/main" val="4272869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AADF-FB07-468A-D73B-A704B9DB9AAC}"/>
              </a:ext>
            </a:extLst>
          </p:cNvPr>
          <p:cNvSpPr>
            <a:spLocks noGrp="1"/>
          </p:cNvSpPr>
          <p:nvPr>
            <p:ph type="title"/>
          </p:nvPr>
        </p:nvSpPr>
        <p:spPr/>
        <p:txBody>
          <a:bodyPr/>
          <a:lstStyle/>
          <a:p>
            <a:r>
              <a:rPr lang="en-US" dirty="0"/>
              <a:t>PTNP Reboot</a:t>
            </a:r>
          </a:p>
        </p:txBody>
      </p:sp>
      <p:sp>
        <p:nvSpPr>
          <p:cNvPr id="3" name="Content Placeholder 2">
            <a:extLst>
              <a:ext uri="{FF2B5EF4-FFF2-40B4-BE49-F238E27FC236}">
                <a16:creationId xmlns:a16="http://schemas.microsoft.com/office/drawing/2014/main" id="{566EB3B8-5D2F-9307-8BD4-53667497AB5B}"/>
              </a:ext>
            </a:extLst>
          </p:cNvPr>
          <p:cNvSpPr>
            <a:spLocks noGrp="1"/>
          </p:cNvSpPr>
          <p:nvPr>
            <p:ph idx="1"/>
          </p:nvPr>
        </p:nvSpPr>
        <p:spPr/>
        <p:txBody>
          <a:bodyPr/>
          <a:lstStyle/>
          <a:p>
            <a:r>
              <a:rPr lang="en-US" dirty="0"/>
              <a:t>All previous requirements will reset to the CMS requirements.</a:t>
            </a:r>
          </a:p>
          <a:p>
            <a:pPr lvl="1"/>
            <a:r>
              <a:rPr lang="en-US" dirty="0"/>
              <a:t>Pharmacies and Outpatient Substance Use Disorder added</a:t>
            </a:r>
          </a:p>
          <a:p>
            <a:r>
              <a:rPr lang="en-US" dirty="0"/>
              <a:t>PTNP will reference 67 (66+pharmacies) specialties </a:t>
            </a:r>
            <a:r>
              <a:rPr lang="en-US" i="1" dirty="0"/>
              <a:t>rather than direct NA requirement categories.</a:t>
            </a:r>
            <a:endParaRPr lang="en-US" dirty="0"/>
          </a:p>
          <a:p>
            <a:r>
              <a:rPr lang="en-US" dirty="0"/>
              <a:t>Only Pharmacy NPIs will be transferred to the new initial PTNP list.</a:t>
            </a:r>
          </a:p>
          <a:p>
            <a:r>
              <a:rPr lang="en-US" dirty="0"/>
              <a:t>All other specialties in the PTNP will be initially seeded from PY2025 NA Template submissions.</a:t>
            </a:r>
          </a:p>
          <a:p>
            <a:endParaRPr lang="en-US" dirty="0"/>
          </a:p>
          <a:p>
            <a:endParaRPr lang="en-US" dirty="0"/>
          </a:p>
        </p:txBody>
      </p:sp>
      <p:sp>
        <p:nvSpPr>
          <p:cNvPr id="4" name="Slide Number Placeholder 3">
            <a:extLst>
              <a:ext uri="{FF2B5EF4-FFF2-40B4-BE49-F238E27FC236}">
                <a16:creationId xmlns:a16="http://schemas.microsoft.com/office/drawing/2014/main" id="{53DE8152-F100-1F12-3D19-9920AFD9691D}"/>
              </a:ext>
            </a:extLst>
          </p:cNvPr>
          <p:cNvSpPr>
            <a:spLocks noGrp="1"/>
          </p:cNvSpPr>
          <p:nvPr>
            <p:ph type="sldNum" sz="quarter" idx="12"/>
          </p:nvPr>
        </p:nvSpPr>
        <p:spPr/>
        <p:txBody>
          <a:bodyPr/>
          <a:lstStyle/>
          <a:p>
            <a:fld id="{62DBCB69-547C-4F68-819F-474A80AB012D}" type="slidenum">
              <a:rPr lang="en-US" smtClean="0"/>
              <a:t>32</a:t>
            </a:fld>
            <a:endParaRPr lang="en-US"/>
          </a:p>
        </p:txBody>
      </p:sp>
    </p:spTree>
    <p:extLst>
      <p:ext uri="{BB962C8B-B14F-4D97-AF65-F5344CB8AC3E}">
        <p14:creationId xmlns:p14="http://schemas.microsoft.com/office/powerpoint/2010/main" val="34147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AADF-FB07-468A-D73B-A704B9DB9AAC}"/>
              </a:ext>
            </a:extLst>
          </p:cNvPr>
          <p:cNvSpPr>
            <a:spLocks noGrp="1"/>
          </p:cNvSpPr>
          <p:nvPr>
            <p:ph type="title"/>
          </p:nvPr>
        </p:nvSpPr>
        <p:spPr/>
        <p:txBody>
          <a:bodyPr/>
          <a:lstStyle/>
          <a:p>
            <a:r>
              <a:rPr lang="en-US" dirty="0"/>
              <a:t>PTNP Reboot</a:t>
            </a:r>
          </a:p>
        </p:txBody>
      </p:sp>
      <p:sp>
        <p:nvSpPr>
          <p:cNvPr id="5" name="Text Placeholder 4">
            <a:extLst>
              <a:ext uri="{FF2B5EF4-FFF2-40B4-BE49-F238E27FC236}">
                <a16:creationId xmlns:a16="http://schemas.microsoft.com/office/drawing/2014/main" id="{3859BA9C-B7EA-78DC-A1C2-6E75E09A84C0}"/>
              </a:ext>
            </a:extLst>
          </p:cNvPr>
          <p:cNvSpPr>
            <a:spLocks noGrp="1"/>
          </p:cNvSpPr>
          <p:nvPr>
            <p:ph type="body" idx="1"/>
          </p:nvPr>
        </p:nvSpPr>
        <p:spPr/>
        <p:txBody>
          <a:bodyPr/>
          <a:lstStyle/>
          <a:p>
            <a:r>
              <a:rPr lang="en-US" dirty="0"/>
              <a:t>Problem</a:t>
            </a:r>
          </a:p>
        </p:txBody>
      </p:sp>
      <p:sp>
        <p:nvSpPr>
          <p:cNvPr id="3" name="Content Placeholder 2">
            <a:extLst>
              <a:ext uri="{FF2B5EF4-FFF2-40B4-BE49-F238E27FC236}">
                <a16:creationId xmlns:a16="http://schemas.microsoft.com/office/drawing/2014/main" id="{566EB3B8-5D2F-9307-8BD4-53667497AB5B}"/>
              </a:ext>
            </a:extLst>
          </p:cNvPr>
          <p:cNvSpPr>
            <a:spLocks noGrp="1"/>
          </p:cNvSpPr>
          <p:nvPr>
            <p:ph sz="half" idx="2"/>
          </p:nvPr>
        </p:nvSpPr>
        <p:spPr/>
        <p:txBody>
          <a:bodyPr/>
          <a:lstStyle/>
          <a:p>
            <a:r>
              <a:rPr lang="en-US" dirty="0"/>
              <a:t>Provider classification in NA Templates is not driven by consensus.</a:t>
            </a:r>
          </a:p>
          <a:p>
            <a:endParaRPr lang="en-US" dirty="0"/>
          </a:p>
          <a:p>
            <a:r>
              <a:rPr lang="en-US" dirty="0"/>
              <a:t>Stale providers removed from PTNP may still be present in NA Templates.</a:t>
            </a:r>
          </a:p>
          <a:p>
            <a:endParaRPr lang="en-US" dirty="0"/>
          </a:p>
          <a:p>
            <a:endParaRPr lang="en-US" dirty="0"/>
          </a:p>
        </p:txBody>
      </p:sp>
      <p:sp>
        <p:nvSpPr>
          <p:cNvPr id="6" name="Text Placeholder 5">
            <a:extLst>
              <a:ext uri="{FF2B5EF4-FFF2-40B4-BE49-F238E27FC236}">
                <a16:creationId xmlns:a16="http://schemas.microsoft.com/office/drawing/2014/main" id="{E0685CDF-E26A-570D-31C9-AA0501E36785}"/>
              </a:ext>
            </a:extLst>
          </p:cNvPr>
          <p:cNvSpPr>
            <a:spLocks noGrp="1"/>
          </p:cNvSpPr>
          <p:nvPr>
            <p:ph type="body" sz="quarter" idx="3"/>
          </p:nvPr>
        </p:nvSpPr>
        <p:spPr/>
        <p:txBody>
          <a:bodyPr/>
          <a:lstStyle/>
          <a:p>
            <a:r>
              <a:rPr lang="en-US" dirty="0"/>
              <a:t>Solution</a:t>
            </a:r>
          </a:p>
        </p:txBody>
      </p:sp>
      <p:sp>
        <p:nvSpPr>
          <p:cNvPr id="7" name="Content Placeholder 6">
            <a:extLst>
              <a:ext uri="{FF2B5EF4-FFF2-40B4-BE49-F238E27FC236}">
                <a16:creationId xmlns:a16="http://schemas.microsoft.com/office/drawing/2014/main" id="{9D8E93D7-0D68-AF53-B132-D8D7CC80A491}"/>
              </a:ext>
            </a:extLst>
          </p:cNvPr>
          <p:cNvSpPr>
            <a:spLocks noGrp="1"/>
          </p:cNvSpPr>
          <p:nvPr>
            <p:ph sz="quarter" idx="4"/>
          </p:nvPr>
        </p:nvSpPr>
        <p:spPr/>
        <p:txBody>
          <a:bodyPr/>
          <a:lstStyle/>
          <a:p>
            <a:r>
              <a:rPr lang="en-US" dirty="0"/>
              <a:t>Industry participation in the upcoming PTNP round is essential!</a:t>
            </a:r>
          </a:p>
          <a:p>
            <a:endParaRPr lang="en-US" dirty="0"/>
          </a:p>
          <a:p>
            <a:r>
              <a:rPr lang="en-US" dirty="0"/>
              <a:t>Data mining of APCD to suggest removal of providers with no claims.</a:t>
            </a:r>
          </a:p>
        </p:txBody>
      </p:sp>
      <p:sp>
        <p:nvSpPr>
          <p:cNvPr id="4" name="Slide Number Placeholder 3">
            <a:extLst>
              <a:ext uri="{FF2B5EF4-FFF2-40B4-BE49-F238E27FC236}">
                <a16:creationId xmlns:a16="http://schemas.microsoft.com/office/drawing/2014/main" id="{53DE8152-F100-1F12-3D19-9920AFD9691D}"/>
              </a:ext>
            </a:extLst>
          </p:cNvPr>
          <p:cNvSpPr>
            <a:spLocks noGrp="1"/>
          </p:cNvSpPr>
          <p:nvPr>
            <p:ph type="sldNum" sz="quarter" idx="12"/>
          </p:nvPr>
        </p:nvSpPr>
        <p:spPr/>
        <p:txBody>
          <a:bodyPr/>
          <a:lstStyle/>
          <a:p>
            <a:fld id="{62DBCB69-547C-4F68-819F-474A80AB012D}" type="slidenum">
              <a:rPr lang="en-US" smtClean="0"/>
              <a:t>33</a:t>
            </a:fld>
            <a:endParaRPr lang="en-US"/>
          </a:p>
        </p:txBody>
      </p:sp>
    </p:spTree>
    <p:extLst>
      <p:ext uri="{BB962C8B-B14F-4D97-AF65-F5344CB8AC3E}">
        <p14:creationId xmlns:p14="http://schemas.microsoft.com/office/powerpoint/2010/main" val="398123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AADF-FB07-468A-D73B-A704B9DB9AAC}"/>
              </a:ext>
            </a:extLst>
          </p:cNvPr>
          <p:cNvSpPr>
            <a:spLocks noGrp="1"/>
          </p:cNvSpPr>
          <p:nvPr>
            <p:ph type="title"/>
          </p:nvPr>
        </p:nvSpPr>
        <p:spPr/>
        <p:txBody>
          <a:bodyPr/>
          <a:lstStyle/>
          <a:p>
            <a:r>
              <a:rPr lang="en-US" dirty="0"/>
              <a:t>APCD Utilization</a:t>
            </a:r>
          </a:p>
        </p:txBody>
      </p:sp>
      <p:sp>
        <p:nvSpPr>
          <p:cNvPr id="3" name="Content Placeholder 2">
            <a:extLst>
              <a:ext uri="{FF2B5EF4-FFF2-40B4-BE49-F238E27FC236}">
                <a16:creationId xmlns:a16="http://schemas.microsoft.com/office/drawing/2014/main" id="{566EB3B8-5D2F-9307-8BD4-53667497AB5B}"/>
              </a:ext>
            </a:extLst>
          </p:cNvPr>
          <p:cNvSpPr>
            <a:spLocks noGrp="1"/>
          </p:cNvSpPr>
          <p:nvPr>
            <p:ph idx="1"/>
          </p:nvPr>
        </p:nvSpPr>
        <p:spPr/>
        <p:txBody>
          <a:bodyPr/>
          <a:lstStyle/>
          <a:p>
            <a:r>
              <a:rPr lang="en-US" dirty="0"/>
              <a:t>No automatic removal.</a:t>
            </a:r>
          </a:p>
          <a:p>
            <a:endParaRPr lang="en-US" dirty="0"/>
          </a:p>
          <a:p>
            <a:r>
              <a:rPr lang="en-US" dirty="0"/>
              <a:t>Recommendation for removal based on:</a:t>
            </a:r>
          </a:p>
          <a:p>
            <a:pPr lvl="1"/>
            <a:r>
              <a:rPr lang="en-US" dirty="0"/>
              <a:t>More than two years since last claim either as service provider or billing NPI.</a:t>
            </a:r>
          </a:p>
          <a:p>
            <a:pPr lvl="1"/>
            <a:r>
              <a:rPr lang="en-US" dirty="0"/>
              <a:t>No claim history in APCD and single issuer listing.</a:t>
            </a:r>
          </a:p>
          <a:p>
            <a:pPr lvl="1"/>
            <a:endParaRPr lang="en-US" dirty="0"/>
          </a:p>
          <a:p>
            <a:r>
              <a:rPr lang="en-US" dirty="0"/>
              <a:t>PARTICIPATION IN VOTING/OBJECTION ROUND IS ESSENTIAL</a:t>
            </a:r>
          </a:p>
          <a:p>
            <a:endParaRPr lang="en-US" dirty="0"/>
          </a:p>
          <a:p>
            <a:endParaRPr lang="en-US" dirty="0"/>
          </a:p>
        </p:txBody>
      </p:sp>
      <p:sp>
        <p:nvSpPr>
          <p:cNvPr id="4" name="Slide Number Placeholder 3">
            <a:extLst>
              <a:ext uri="{FF2B5EF4-FFF2-40B4-BE49-F238E27FC236}">
                <a16:creationId xmlns:a16="http://schemas.microsoft.com/office/drawing/2014/main" id="{53DE8152-F100-1F12-3D19-9920AFD9691D}"/>
              </a:ext>
            </a:extLst>
          </p:cNvPr>
          <p:cNvSpPr>
            <a:spLocks noGrp="1"/>
          </p:cNvSpPr>
          <p:nvPr>
            <p:ph type="sldNum" sz="quarter" idx="12"/>
          </p:nvPr>
        </p:nvSpPr>
        <p:spPr/>
        <p:txBody>
          <a:bodyPr/>
          <a:lstStyle/>
          <a:p>
            <a:fld id="{62DBCB69-547C-4F68-819F-474A80AB012D}" type="slidenum">
              <a:rPr lang="en-US" smtClean="0"/>
              <a:t>34</a:t>
            </a:fld>
            <a:endParaRPr lang="en-US"/>
          </a:p>
        </p:txBody>
      </p:sp>
    </p:spTree>
    <p:extLst>
      <p:ext uri="{BB962C8B-B14F-4D97-AF65-F5344CB8AC3E}">
        <p14:creationId xmlns:p14="http://schemas.microsoft.com/office/powerpoint/2010/main" val="145461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AADF-FB07-468A-D73B-A704B9DB9AAC}"/>
              </a:ext>
            </a:extLst>
          </p:cNvPr>
          <p:cNvSpPr>
            <a:spLocks noGrp="1"/>
          </p:cNvSpPr>
          <p:nvPr>
            <p:ph type="title"/>
          </p:nvPr>
        </p:nvSpPr>
        <p:spPr/>
        <p:txBody>
          <a:bodyPr/>
          <a:lstStyle/>
          <a:p>
            <a:r>
              <a:rPr lang="en-US" dirty="0"/>
              <a:t>APCD Utilization</a:t>
            </a:r>
          </a:p>
        </p:txBody>
      </p:sp>
      <p:sp>
        <p:nvSpPr>
          <p:cNvPr id="3" name="Content Placeholder 2">
            <a:extLst>
              <a:ext uri="{FF2B5EF4-FFF2-40B4-BE49-F238E27FC236}">
                <a16:creationId xmlns:a16="http://schemas.microsoft.com/office/drawing/2014/main" id="{566EB3B8-5D2F-9307-8BD4-53667497AB5B}"/>
              </a:ext>
            </a:extLst>
          </p:cNvPr>
          <p:cNvSpPr>
            <a:spLocks noGrp="1"/>
          </p:cNvSpPr>
          <p:nvPr>
            <p:ph idx="1"/>
          </p:nvPr>
        </p:nvSpPr>
        <p:spPr/>
        <p:txBody>
          <a:bodyPr/>
          <a:lstStyle/>
          <a:p>
            <a:r>
              <a:rPr lang="en-US" dirty="0"/>
              <a:t>AID will participate in the add/delete phase:</a:t>
            </a:r>
          </a:p>
          <a:p>
            <a:endParaRPr lang="en-US" dirty="0"/>
          </a:p>
          <a:p>
            <a:endParaRPr lang="en-US" dirty="0"/>
          </a:p>
        </p:txBody>
      </p:sp>
      <p:sp>
        <p:nvSpPr>
          <p:cNvPr id="4" name="Slide Number Placeholder 3">
            <a:extLst>
              <a:ext uri="{FF2B5EF4-FFF2-40B4-BE49-F238E27FC236}">
                <a16:creationId xmlns:a16="http://schemas.microsoft.com/office/drawing/2014/main" id="{53DE8152-F100-1F12-3D19-9920AFD9691D}"/>
              </a:ext>
            </a:extLst>
          </p:cNvPr>
          <p:cNvSpPr>
            <a:spLocks noGrp="1"/>
          </p:cNvSpPr>
          <p:nvPr>
            <p:ph type="sldNum" sz="quarter" idx="12"/>
          </p:nvPr>
        </p:nvSpPr>
        <p:spPr/>
        <p:txBody>
          <a:bodyPr/>
          <a:lstStyle/>
          <a:p>
            <a:fld id="{62DBCB69-547C-4F68-819F-474A80AB012D}" type="slidenum">
              <a:rPr lang="en-US" smtClean="0"/>
              <a:t>35</a:t>
            </a:fld>
            <a:endParaRPr lang="en-US"/>
          </a:p>
        </p:txBody>
      </p:sp>
      <p:pic>
        <p:nvPicPr>
          <p:cNvPr id="7" name="Picture 6">
            <a:extLst>
              <a:ext uri="{FF2B5EF4-FFF2-40B4-BE49-F238E27FC236}">
                <a16:creationId xmlns:a16="http://schemas.microsoft.com/office/drawing/2014/main" id="{56B6BD86-E838-0005-8464-1C2C041B2752}"/>
              </a:ext>
            </a:extLst>
          </p:cNvPr>
          <p:cNvPicPr>
            <a:picLocks noChangeAspect="1"/>
          </p:cNvPicPr>
          <p:nvPr/>
        </p:nvPicPr>
        <p:blipFill>
          <a:blip r:embed="rId2"/>
          <a:stretch>
            <a:fillRect/>
          </a:stretch>
        </p:blipFill>
        <p:spPr>
          <a:xfrm>
            <a:off x="2514600" y="2015773"/>
            <a:ext cx="5312956" cy="4290499"/>
          </a:xfrm>
          <a:prstGeom prst="rect">
            <a:avLst/>
          </a:prstGeom>
        </p:spPr>
      </p:pic>
    </p:spTree>
    <p:extLst>
      <p:ext uri="{BB962C8B-B14F-4D97-AF65-F5344CB8AC3E}">
        <p14:creationId xmlns:p14="http://schemas.microsoft.com/office/powerpoint/2010/main" val="1161222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E573-9189-C2BD-3D39-A22337E10D4C}"/>
              </a:ext>
            </a:extLst>
          </p:cNvPr>
          <p:cNvSpPr>
            <a:spLocks noGrp="1"/>
          </p:cNvSpPr>
          <p:nvPr>
            <p:ph type="title"/>
          </p:nvPr>
        </p:nvSpPr>
        <p:spPr/>
        <p:txBody>
          <a:bodyPr/>
          <a:lstStyle/>
          <a:p>
            <a:r>
              <a:rPr lang="en-US" dirty="0"/>
              <a:t>PTNP Takeaways</a:t>
            </a:r>
          </a:p>
        </p:txBody>
      </p:sp>
      <p:sp>
        <p:nvSpPr>
          <p:cNvPr id="3" name="Content Placeholder 2">
            <a:extLst>
              <a:ext uri="{FF2B5EF4-FFF2-40B4-BE49-F238E27FC236}">
                <a16:creationId xmlns:a16="http://schemas.microsoft.com/office/drawing/2014/main" id="{D0DF9ABE-2353-1115-09AA-0CB0180F7A81}"/>
              </a:ext>
            </a:extLst>
          </p:cNvPr>
          <p:cNvSpPr>
            <a:spLocks noGrp="1"/>
          </p:cNvSpPr>
          <p:nvPr>
            <p:ph idx="1"/>
          </p:nvPr>
        </p:nvSpPr>
        <p:spPr/>
        <p:txBody>
          <a:bodyPr/>
          <a:lstStyle/>
          <a:p>
            <a:r>
              <a:rPr lang="en-US" dirty="0"/>
              <a:t>PTNP Categories will shift to CMS Specialties</a:t>
            </a:r>
          </a:p>
          <a:p>
            <a:r>
              <a:rPr lang="en-US" dirty="0"/>
              <a:t>NA Evaluation Criteria will shift to CMS Requirement Categories</a:t>
            </a:r>
          </a:p>
          <a:p>
            <a:r>
              <a:rPr lang="en-US" dirty="0"/>
              <a:t>Process will remain the same with two changes</a:t>
            </a:r>
          </a:p>
          <a:p>
            <a:pPr lvl="1"/>
            <a:r>
              <a:rPr lang="en-US" dirty="0"/>
              <a:t>Initial list for next round will contain number of issuers listing NPI and last claim date for reference</a:t>
            </a:r>
          </a:p>
          <a:p>
            <a:pPr lvl="1"/>
            <a:r>
              <a:rPr lang="en-US" dirty="0"/>
              <a:t>AID will participate in the add/remove round to recommend removal of NPIs with no recent claims</a:t>
            </a:r>
          </a:p>
          <a:p>
            <a:r>
              <a:rPr lang="en-US" dirty="0"/>
              <a:t>INDUSTRY PARTICIPATION IN AND CAREFUL ATTENTION TO THE NEXT PTNP ROUND IS OF UTMOST IMPORTANCE!</a:t>
            </a:r>
          </a:p>
        </p:txBody>
      </p:sp>
      <p:sp>
        <p:nvSpPr>
          <p:cNvPr id="4" name="Slide Number Placeholder 3">
            <a:extLst>
              <a:ext uri="{FF2B5EF4-FFF2-40B4-BE49-F238E27FC236}">
                <a16:creationId xmlns:a16="http://schemas.microsoft.com/office/drawing/2014/main" id="{7317CB31-26F8-547E-8366-304B1D37970E}"/>
              </a:ext>
            </a:extLst>
          </p:cNvPr>
          <p:cNvSpPr>
            <a:spLocks noGrp="1"/>
          </p:cNvSpPr>
          <p:nvPr>
            <p:ph type="sldNum" sz="quarter" idx="12"/>
          </p:nvPr>
        </p:nvSpPr>
        <p:spPr/>
        <p:txBody>
          <a:bodyPr/>
          <a:lstStyle/>
          <a:p>
            <a:fld id="{62DBCB69-547C-4F68-819F-474A80AB012D}" type="slidenum">
              <a:rPr lang="en-US" smtClean="0"/>
              <a:t>36</a:t>
            </a:fld>
            <a:endParaRPr lang="en-US"/>
          </a:p>
        </p:txBody>
      </p:sp>
    </p:spTree>
    <p:extLst>
      <p:ext uri="{BB962C8B-B14F-4D97-AF65-F5344CB8AC3E}">
        <p14:creationId xmlns:p14="http://schemas.microsoft.com/office/powerpoint/2010/main" val="412981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457200" marR="0">
              <a:spcBef>
                <a:spcPts val="0"/>
              </a:spcBef>
              <a:spcAft>
                <a:spcPts val="0"/>
              </a:spcAft>
            </a:pPr>
            <a:r>
              <a:rPr lang="en-US" sz="4000" b="1" dirty="0">
                <a:latin typeface="Arial Black" panose="020B0A04020102020204" pitchFamily="34" charset="0"/>
              </a:rPr>
              <a:t>Timeline for changes to Rule 106</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37</a:t>
            </a:fld>
            <a:endParaRPr lang="en-US"/>
          </a:p>
        </p:txBody>
      </p:sp>
    </p:spTree>
    <p:extLst>
      <p:ext uri="{BB962C8B-B14F-4D97-AF65-F5344CB8AC3E}">
        <p14:creationId xmlns:p14="http://schemas.microsoft.com/office/powerpoint/2010/main" val="2271173584"/>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E94DD7-8098-7EFE-75DD-7071B8CF2986}"/>
              </a:ext>
            </a:extLst>
          </p:cNvPr>
          <p:cNvSpPr>
            <a:spLocks noGrp="1"/>
          </p:cNvSpPr>
          <p:nvPr>
            <p:ph type="title"/>
          </p:nvPr>
        </p:nvSpPr>
        <p:spPr/>
        <p:txBody>
          <a:bodyPr/>
          <a:lstStyle/>
          <a:p>
            <a:r>
              <a:rPr lang="en-US" dirty="0"/>
              <a:t>Rule 106 amendment</a:t>
            </a:r>
          </a:p>
        </p:txBody>
      </p:sp>
      <p:sp>
        <p:nvSpPr>
          <p:cNvPr id="6" name="Content Placeholder 5">
            <a:extLst>
              <a:ext uri="{FF2B5EF4-FFF2-40B4-BE49-F238E27FC236}">
                <a16:creationId xmlns:a16="http://schemas.microsoft.com/office/drawing/2014/main" id="{72FCAFA4-D816-4547-F8B5-2E75B90D34DE}"/>
              </a:ext>
            </a:extLst>
          </p:cNvPr>
          <p:cNvSpPr>
            <a:spLocks noGrp="1"/>
          </p:cNvSpPr>
          <p:nvPr>
            <p:ph idx="1"/>
          </p:nvPr>
        </p:nvSpPr>
        <p:spPr/>
        <p:txBody>
          <a:bodyPr/>
          <a:lstStyle/>
          <a:p>
            <a:r>
              <a:rPr lang="en-US" dirty="0"/>
              <a:t>Too many unresolved dependencies to volunteer a timeline for Rule 106 amendment at this stage. </a:t>
            </a:r>
          </a:p>
        </p:txBody>
      </p:sp>
      <p:sp>
        <p:nvSpPr>
          <p:cNvPr id="4" name="Slide Number Placeholder 3">
            <a:extLst>
              <a:ext uri="{FF2B5EF4-FFF2-40B4-BE49-F238E27FC236}">
                <a16:creationId xmlns:a16="http://schemas.microsoft.com/office/drawing/2014/main" id="{C8B49E56-64F1-F914-A66B-51E6797489FC}"/>
              </a:ext>
            </a:extLst>
          </p:cNvPr>
          <p:cNvSpPr>
            <a:spLocks noGrp="1"/>
          </p:cNvSpPr>
          <p:nvPr>
            <p:ph type="sldNum" sz="quarter" idx="12"/>
          </p:nvPr>
        </p:nvSpPr>
        <p:spPr/>
        <p:txBody>
          <a:bodyPr/>
          <a:lstStyle/>
          <a:p>
            <a:fld id="{62DBCB69-547C-4F68-819F-474A80AB012D}" type="slidenum">
              <a:rPr lang="en-US" smtClean="0"/>
              <a:t>38</a:t>
            </a:fld>
            <a:endParaRPr lang="en-US"/>
          </a:p>
        </p:txBody>
      </p:sp>
    </p:spTree>
    <p:extLst>
      <p:ext uri="{BB962C8B-B14F-4D97-AF65-F5344CB8AC3E}">
        <p14:creationId xmlns:p14="http://schemas.microsoft.com/office/powerpoint/2010/main" val="976857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dasgupta\AppData\Local\Microsoft\Windows\Temporary Internet Files\Content.IE5\VO259DFF\MP90039883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41812" y="2590800"/>
            <a:ext cx="6149788" cy="4016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782549"/>
          </a:xfrm>
        </p:spPr>
        <p:txBody>
          <a:bodyPr>
            <a:normAutofit fontScale="90000"/>
          </a:bodyPr>
          <a:lstStyle/>
          <a:p>
            <a:r>
              <a:rPr lang="en-US" sz="5400" b="1" dirty="0"/>
              <a:t>          Questions?</a:t>
            </a:r>
          </a:p>
        </p:txBody>
      </p:sp>
      <p:sp>
        <p:nvSpPr>
          <p:cNvPr id="3" name="Content Placeholder 2"/>
          <p:cNvSpPr>
            <a:spLocks noGrp="1"/>
          </p:cNvSpPr>
          <p:nvPr>
            <p:ph idx="1"/>
          </p:nvPr>
        </p:nvSpPr>
        <p:spPr>
          <a:xfrm>
            <a:off x="457200" y="1017142"/>
            <a:ext cx="8229600" cy="5339208"/>
          </a:xfrm>
        </p:spPr>
        <p:txBody>
          <a:bodyPr>
            <a:normAutofit/>
          </a:bodyPr>
          <a:lstStyle/>
          <a:p>
            <a:pPr marL="0" indent="0" algn="ctr">
              <a:buNone/>
            </a:pPr>
            <a:endParaRPr lang="en-US" sz="2800" dirty="0">
              <a:hlinkClick r:id="rId3"/>
            </a:endParaRPr>
          </a:p>
          <a:p>
            <a:pPr marL="0" indent="0" algn="ctr">
              <a:buNone/>
            </a:pPr>
            <a:r>
              <a:rPr lang="en-US" dirty="0"/>
              <a:t>Email </a:t>
            </a:r>
          </a:p>
          <a:p>
            <a:pPr marL="0" indent="0" algn="ctr">
              <a:buNone/>
            </a:pPr>
            <a:r>
              <a:rPr lang="en-US" dirty="0">
                <a:hlinkClick r:id="rId4"/>
              </a:rPr>
              <a:t>RHLD.DataOversight@arkansas.gov</a:t>
            </a:r>
            <a:r>
              <a:rPr lang="en-US" dirty="0"/>
              <a:t>   </a:t>
            </a:r>
            <a:endParaRPr lang="en-US" sz="2800" dirty="0"/>
          </a:p>
          <a:p>
            <a:pPr marL="0" indent="0" algn="ctr">
              <a:buNone/>
            </a:pPr>
            <a:endParaRPr lang="en-US" sz="1100" dirty="0"/>
          </a:p>
          <a:p>
            <a:pPr marL="0" indent="0" algn="ctr">
              <a:buNone/>
            </a:pPr>
            <a:endParaRPr lang="en-US" sz="4400" dirty="0"/>
          </a:p>
        </p:txBody>
      </p:sp>
      <p:pic>
        <p:nvPicPr>
          <p:cNvPr id="6" name="Picture 19" descr="C:\Users\tdasgupta\Documents\AID 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3800" y="526732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13448" y="5105400"/>
            <a:ext cx="17021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2DBCB69-547C-4F68-819F-474A80AB012D}" type="slidenum">
              <a:rPr lang="en-US" smtClean="0"/>
              <a:t>39</a:t>
            </a:fld>
            <a:endParaRPr lang="en-US"/>
          </a:p>
        </p:txBody>
      </p:sp>
    </p:spTree>
    <p:extLst>
      <p:ext uri="{BB962C8B-B14F-4D97-AF65-F5344CB8AC3E}">
        <p14:creationId xmlns:p14="http://schemas.microsoft.com/office/powerpoint/2010/main" val="249066124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B4E4-5786-6D6F-E986-6C22E3C841F5}"/>
              </a:ext>
            </a:extLst>
          </p:cNvPr>
          <p:cNvSpPr>
            <a:spLocks noGrp="1"/>
          </p:cNvSpPr>
          <p:nvPr>
            <p:ph type="title"/>
          </p:nvPr>
        </p:nvSpPr>
        <p:spPr>
          <a:xfrm>
            <a:off x="3592285" y="1131094"/>
            <a:ext cx="5268686" cy="2297906"/>
          </a:xfrm>
        </p:spPr>
        <p:txBody>
          <a:bodyPr>
            <a:normAutofit/>
          </a:bodyPr>
          <a:lstStyle/>
          <a:p>
            <a:r>
              <a:rPr lang="en-US" sz="2400" dirty="0">
                <a:latin typeface="+mj-lt"/>
              </a:rPr>
              <a:t>A message from </a:t>
            </a:r>
            <a:br>
              <a:rPr lang="en-US" dirty="0">
                <a:latin typeface="+mj-lt"/>
              </a:rPr>
            </a:br>
            <a:r>
              <a:rPr lang="en-US" b="1" dirty="0">
                <a:latin typeface="+mj-lt"/>
              </a:rPr>
              <a:t>Alan McClain</a:t>
            </a:r>
            <a:br>
              <a:rPr lang="en-US" dirty="0">
                <a:latin typeface="+mj-lt"/>
              </a:rPr>
            </a:br>
            <a:r>
              <a:rPr lang="en-US" sz="2400" dirty="0">
                <a:latin typeface="+mj-lt"/>
              </a:rPr>
              <a:t>Commissioner</a:t>
            </a:r>
            <a:br>
              <a:rPr lang="en-US" sz="2400" dirty="0">
                <a:latin typeface="+mj-lt"/>
              </a:rPr>
            </a:br>
            <a:r>
              <a:rPr lang="en-US" sz="2400" dirty="0">
                <a:latin typeface="+mj-lt"/>
              </a:rPr>
              <a:t>Arkansas Insurance Department</a:t>
            </a:r>
            <a:endParaRPr lang="en-US" dirty="0">
              <a:latin typeface="+mj-lt"/>
            </a:endParaRPr>
          </a:p>
        </p:txBody>
      </p:sp>
      <p:pic>
        <p:nvPicPr>
          <p:cNvPr id="5" name="Picture 4">
            <a:extLst>
              <a:ext uri="{FF2B5EF4-FFF2-40B4-BE49-F238E27FC236}">
                <a16:creationId xmlns:a16="http://schemas.microsoft.com/office/drawing/2014/main" id="{2667AEF5-3ACA-7E48-A7C9-0B55751C6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5720"/>
            <a:ext cx="3430021" cy="5145031"/>
          </a:xfrm>
          <a:prstGeom prst="rect">
            <a:avLst/>
          </a:prstGeom>
        </p:spPr>
      </p:pic>
      <p:pic>
        <p:nvPicPr>
          <p:cNvPr id="4" name="Commerce Way Edit">
            <a:hlinkClick r:id="" action="ppaction://media"/>
            <a:extLst>
              <a:ext uri="{FF2B5EF4-FFF2-40B4-BE49-F238E27FC236}">
                <a16:creationId xmlns:a16="http://schemas.microsoft.com/office/drawing/2014/main" id="{C0276ACB-6509-D398-EF51-3BF638615D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21828" y="4267200"/>
            <a:ext cx="609600" cy="609600"/>
          </a:xfrm>
          <a:prstGeom prst="rect">
            <a:avLst/>
          </a:prstGeom>
        </p:spPr>
      </p:pic>
    </p:spTree>
    <p:extLst>
      <p:ext uri="{BB962C8B-B14F-4D97-AF65-F5344CB8AC3E}">
        <p14:creationId xmlns:p14="http://schemas.microsoft.com/office/powerpoint/2010/main" val="216416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457200">
              <a:spcBef>
                <a:spcPts val="0"/>
              </a:spcBef>
            </a:pPr>
            <a:r>
              <a:rPr lang="en-US" sz="4000" b="1" dirty="0">
                <a:latin typeface="Arial Black" panose="020B0A04020102020204" pitchFamily="34" charset="0"/>
              </a:rPr>
              <a:t>Arkansas DOI’s position on the CCIIO standards. </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5</a:t>
            </a:fld>
            <a:endParaRPr lang="en-US"/>
          </a:p>
        </p:txBody>
      </p:sp>
    </p:spTree>
    <p:extLst>
      <p:ext uri="{BB962C8B-B14F-4D97-AF65-F5344CB8AC3E}">
        <p14:creationId xmlns:p14="http://schemas.microsoft.com/office/powerpoint/2010/main" val="84378376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5849F1-5FE0-8385-E56E-66B3119C165A}"/>
              </a:ext>
            </a:extLst>
          </p:cNvPr>
          <p:cNvSpPr>
            <a:spLocks noGrp="1"/>
          </p:cNvSpPr>
          <p:nvPr>
            <p:ph type="title"/>
          </p:nvPr>
        </p:nvSpPr>
        <p:spPr/>
        <p:txBody>
          <a:bodyPr>
            <a:normAutofit/>
          </a:bodyPr>
          <a:lstStyle/>
          <a:p>
            <a:r>
              <a:rPr lang="en-US" dirty="0"/>
              <a:t>Guiding Principles</a:t>
            </a:r>
          </a:p>
        </p:txBody>
      </p:sp>
      <p:sp>
        <p:nvSpPr>
          <p:cNvPr id="4" name="Slide Number Placeholder 3">
            <a:extLst>
              <a:ext uri="{FF2B5EF4-FFF2-40B4-BE49-F238E27FC236}">
                <a16:creationId xmlns:a16="http://schemas.microsoft.com/office/drawing/2014/main" id="{6BA36121-8152-C4A0-53D5-FB05D5635703}"/>
              </a:ext>
            </a:extLst>
          </p:cNvPr>
          <p:cNvSpPr>
            <a:spLocks noGrp="1"/>
          </p:cNvSpPr>
          <p:nvPr>
            <p:ph type="sldNum" sz="quarter" idx="12"/>
          </p:nvPr>
        </p:nvSpPr>
        <p:spPr/>
        <p:txBody>
          <a:bodyPr/>
          <a:lstStyle/>
          <a:p>
            <a:fld id="{62DBCB69-547C-4F68-819F-474A80AB012D}" type="slidenum">
              <a:rPr lang="en-US" smtClean="0"/>
              <a:t>6</a:t>
            </a:fld>
            <a:endParaRPr lang="en-US"/>
          </a:p>
        </p:txBody>
      </p:sp>
      <p:pic>
        <p:nvPicPr>
          <p:cNvPr id="7" name="Picture 2">
            <a:extLst>
              <a:ext uri="{FF2B5EF4-FFF2-40B4-BE49-F238E27FC236}">
                <a16:creationId xmlns:a16="http://schemas.microsoft.com/office/drawing/2014/main" id="{B13681C8-971C-D244-5D7A-D00DCA06E2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254704"/>
            <a:ext cx="4021546" cy="477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414B6524-9120-45E9-AEA5-48348D20915C}"/>
              </a:ext>
            </a:extLst>
          </p:cNvPr>
          <p:cNvSpPr>
            <a:spLocks noGrp="1"/>
          </p:cNvSpPr>
          <p:nvPr>
            <p:ph idx="1"/>
          </p:nvPr>
        </p:nvSpPr>
        <p:spPr/>
        <p:txBody>
          <a:bodyPr/>
          <a:lstStyle/>
          <a:p>
            <a:pPr marL="571500" indent="-457200">
              <a:spcBef>
                <a:spcPts val="0"/>
              </a:spcBef>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Arkansas Network Adequacy Program Architecture document articulates </a:t>
            </a:r>
            <a:r>
              <a:rPr lang="en-US" sz="2600" i="1" dirty="0">
                <a:latin typeface="Aptos" panose="020B0004020202020204" pitchFamily="34" charset="0"/>
                <a:ea typeface="Aptos" panose="020B0004020202020204" pitchFamily="34" charset="0"/>
                <a:cs typeface="Aptos" panose="020B0004020202020204" pitchFamily="34" charset="0"/>
              </a:rPr>
              <a:t>Principles </a:t>
            </a:r>
            <a:r>
              <a:rPr lang="en-US" sz="2600" dirty="0">
                <a:latin typeface="Aptos" panose="020B0004020202020204" pitchFamily="34" charset="0"/>
                <a:ea typeface="Aptos" panose="020B0004020202020204" pitchFamily="34" charset="0"/>
                <a:cs typeface="Aptos" panose="020B0004020202020204" pitchFamily="34" charset="0"/>
              </a:rPr>
              <a:t>(from the discipline of </a:t>
            </a:r>
            <a:r>
              <a:rPr lang="en-US" sz="2600" i="1" dirty="0">
                <a:latin typeface="Aptos" panose="020B0004020202020204" pitchFamily="34" charset="0"/>
                <a:ea typeface="Aptos" panose="020B0004020202020204" pitchFamily="34" charset="0"/>
                <a:cs typeface="Aptos" panose="020B0004020202020204" pitchFamily="34" charset="0"/>
              </a:rPr>
              <a:t>Enterprise Architecture</a:t>
            </a:r>
            <a:r>
              <a:rPr lang="en-US" sz="2600" dirty="0">
                <a:latin typeface="Aptos" panose="020B0004020202020204" pitchFamily="34" charset="0"/>
                <a:ea typeface="Aptos" panose="020B0004020202020204" pitchFamily="34" charset="0"/>
                <a:cs typeface="Aptos" panose="020B0004020202020204" pitchFamily="34" charset="0"/>
              </a:rPr>
              <a:t>).  </a:t>
            </a:r>
          </a:p>
          <a:p>
            <a:pPr marL="571500" indent="-457200">
              <a:spcBef>
                <a:spcPts val="0"/>
              </a:spcBef>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The Principles help guide enterprise behavior when at the cross-roads of important or difficult decision-making.</a:t>
            </a:r>
            <a:endParaRPr lang="en-US" sz="2600" i="1" dirty="0">
              <a:latin typeface="Aptos" panose="020B0004020202020204" pitchFamily="34" charset="0"/>
              <a:ea typeface="Aptos" panose="020B0004020202020204" pitchFamily="34" charset="0"/>
              <a:cs typeface="Aptos" panose="020B0004020202020204" pitchFamily="34" charset="0"/>
            </a:endParaRPr>
          </a:p>
          <a:p>
            <a:pPr marL="114300" indent="0">
              <a:spcBef>
                <a:spcPts val="0"/>
              </a:spcBef>
              <a:buNone/>
              <a:tabLst>
                <a:tab pos="1371600" algn="l"/>
              </a:tabLst>
            </a:pPr>
            <a:endParaRPr lang="en-US" sz="2600" dirty="0">
              <a:latin typeface="Aptos" panose="020B0004020202020204" pitchFamily="34" charset="0"/>
              <a:ea typeface="Aptos" panose="020B0004020202020204" pitchFamily="34" charset="0"/>
              <a:cs typeface="Aptos" panose="020B0004020202020204" pitchFamily="34" charset="0"/>
            </a:endParaRPr>
          </a:p>
          <a:p>
            <a:pPr marL="114300" indent="0">
              <a:spcBef>
                <a:spcPts val="0"/>
              </a:spcBef>
              <a:buNone/>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   </a:t>
            </a:r>
          </a:p>
          <a:p>
            <a:pPr marL="114300" indent="0">
              <a:spcBef>
                <a:spcPts val="0"/>
              </a:spcBef>
              <a:buNone/>
              <a:tabLst>
                <a:tab pos="1371600" algn="l"/>
              </a:tabLst>
            </a:pPr>
            <a:endParaRPr lang="en-US" sz="2600" dirty="0">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35671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5849F1-5FE0-8385-E56E-66B3119C165A}"/>
              </a:ext>
            </a:extLst>
          </p:cNvPr>
          <p:cNvSpPr>
            <a:spLocks noGrp="1"/>
          </p:cNvSpPr>
          <p:nvPr>
            <p:ph type="title"/>
          </p:nvPr>
        </p:nvSpPr>
        <p:spPr/>
        <p:txBody>
          <a:bodyPr>
            <a:normAutofit/>
          </a:bodyPr>
          <a:lstStyle/>
          <a:p>
            <a:r>
              <a:rPr lang="en-US" dirty="0"/>
              <a:t>Guiding Principles- </a:t>
            </a:r>
            <a:r>
              <a:rPr lang="en-US" dirty="0" err="1"/>
              <a:t>contd</a:t>
            </a:r>
            <a:endParaRPr lang="en-US" dirty="0"/>
          </a:p>
        </p:txBody>
      </p:sp>
      <p:sp>
        <p:nvSpPr>
          <p:cNvPr id="6" name="Content Placeholder 5">
            <a:extLst>
              <a:ext uri="{FF2B5EF4-FFF2-40B4-BE49-F238E27FC236}">
                <a16:creationId xmlns:a16="http://schemas.microsoft.com/office/drawing/2014/main" id="{414B6524-9120-45E9-AEA5-48348D20915C}"/>
              </a:ext>
            </a:extLst>
          </p:cNvPr>
          <p:cNvSpPr>
            <a:spLocks noGrp="1"/>
          </p:cNvSpPr>
          <p:nvPr>
            <p:ph idx="1"/>
          </p:nvPr>
        </p:nvSpPr>
        <p:spPr/>
        <p:txBody>
          <a:bodyPr/>
          <a:lstStyle/>
          <a:p>
            <a:pPr marL="114300" indent="0">
              <a:spcBef>
                <a:spcPts val="0"/>
              </a:spcBef>
              <a:buNone/>
              <a:tabLst>
                <a:tab pos="1371600" algn="l"/>
              </a:tabLst>
            </a:pPr>
            <a:endParaRPr lang="en-US" sz="2600" dirty="0">
              <a:latin typeface="Aptos" panose="020B0004020202020204" pitchFamily="34" charset="0"/>
              <a:ea typeface="Aptos" panose="020B0004020202020204" pitchFamily="34" charset="0"/>
              <a:cs typeface="Aptos" panose="020B0004020202020204" pitchFamily="34" charset="0"/>
            </a:endParaRPr>
          </a:p>
          <a:p>
            <a:pPr marL="114300" indent="0">
              <a:spcBef>
                <a:spcPts val="0"/>
              </a:spcBef>
              <a:buNone/>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   </a:t>
            </a:r>
          </a:p>
          <a:p>
            <a:pPr marL="114300" indent="0">
              <a:spcBef>
                <a:spcPts val="0"/>
              </a:spcBef>
              <a:buNone/>
              <a:tabLst>
                <a:tab pos="1371600" algn="l"/>
              </a:tabLst>
            </a:pPr>
            <a:endParaRPr lang="en-US" sz="2600" dirty="0">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6BA36121-8152-C4A0-53D5-FB05D5635703}"/>
              </a:ext>
            </a:extLst>
          </p:cNvPr>
          <p:cNvSpPr>
            <a:spLocks noGrp="1"/>
          </p:cNvSpPr>
          <p:nvPr>
            <p:ph type="sldNum" sz="quarter" idx="12"/>
          </p:nvPr>
        </p:nvSpPr>
        <p:spPr/>
        <p:txBody>
          <a:bodyPr/>
          <a:lstStyle/>
          <a:p>
            <a:fld id="{62DBCB69-547C-4F68-819F-474A80AB012D}" type="slidenum">
              <a:rPr lang="en-US" smtClean="0"/>
              <a:t>7</a:t>
            </a:fld>
            <a:endParaRPr lang="en-US"/>
          </a:p>
        </p:txBody>
      </p:sp>
      <p:pic>
        <p:nvPicPr>
          <p:cNvPr id="7" name="Picture 2">
            <a:extLst>
              <a:ext uri="{FF2B5EF4-FFF2-40B4-BE49-F238E27FC236}">
                <a16:creationId xmlns:a16="http://schemas.microsoft.com/office/drawing/2014/main" id="{B13681C8-971C-D244-5D7A-D00DCA06E2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172867"/>
            <a:ext cx="4021546" cy="477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5">
            <a:extLst>
              <a:ext uri="{FF2B5EF4-FFF2-40B4-BE49-F238E27FC236}">
                <a16:creationId xmlns:a16="http://schemas.microsoft.com/office/drawing/2014/main" id="{981EFF9B-6637-9EC9-1AA8-D5A7C39734C9}"/>
              </a:ext>
            </a:extLst>
          </p:cNvPr>
          <p:cNvSpPr txBox="1">
            <a:spLocks/>
          </p:cNvSpPr>
          <p:nvPr/>
        </p:nvSpPr>
        <p:spPr>
          <a:xfrm>
            <a:off x="609600" y="1295400"/>
            <a:ext cx="8229600" cy="4983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indent="-514350">
              <a:spcBef>
                <a:spcPts val="0"/>
              </a:spcBef>
              <a:buFont typeface="+mj-lt"/>
              <a:buAutoNum type="arabicPeriod"/>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Align with available Federal/National standards or efforts if feasible </a:t>
            </a:r>
          </a:p>
          <a:p>
            <a:pPr marL="628650" indent="-514350">
              <a:spcBef>
                <a:spcPts val="0"/>
              </a:spcBef>
              <a:buFont typeface="+mj-lt"/>
              <a:buAutoNum type="arabicPeriod"/>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Build collaboratively – across organizations, disciplines </a:t>
            </a:r>
          </a:p>
          <a:p>
            <a:pPr marL="628650" indent="-514350">
              <a:spcBef>
                <a:spcPts val="0"/>
              </a:spcBef>
              <a:buFont typeface="+mj-lt"/>
              <a:buAutoNum type="arabicPeriod"/>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Perfection should not be the enemy of the good </a:t>
            </a:r>
          </a:p>
          <a:p>
            <a:pPr marL="628650" indent="-514350">
              <a:spcBef>
                <a:spcPts val="0"/>
              </a:spcBef>
              <a:buFont typeface="+mj-lt"/>
              <a:buAutoNum type="arabicPeriod"/>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Build incrementally</a:t>
            </a:r>
          </a:p>
          <a:p>
            <a:pPr marL="628650" indent="-514350">
              <a:spcBef>
                <a:spcPts val="0"/>
              </a:spcBef>
              <a:buFont typeface="+mj-lt"/>
              <a:buAutoNum type="arabicPeriod"/>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Apply Pareto’s 80-20 principle for every phase </a:t>
            </a:r>
          </a:p>
          <a:p>
            <a:pPr marL="628650" indent="-514350">
              <a:spcBef>
                <a:spcPts val="0"/>
              </a:spcBef>
              <a:buFont typeface="+mj-lt"/>
              <a:buAutoNum type="arabicPeriod"/>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Seek lessons learned – from others and within. </a:t>
            </a:r>
          </a:p>
          <a:p>
            <a:pPr marL="0" indent="0">
              <a:buFont typeface="Arial" panose="020B0604020202020204" pitchFamily="34" charset="0"/>
              <a:buNone/>
            </a:pPr>
            <a:endParaRPr lang="en-US" dirty="0"/>
          </a:p>
        </p:txBody>
      </p:sp>
      <p:pic>
        <p:nvPicPr>
          <p:cNvPr id="11" name="Picture 10" descr="A green check mark on a black background&#10;&#10;Description automatically generated">
            <a:extLst>
              <a:ext uri="{FF2B5EF4-FFF2-40B4-BE49-F238E27FC236}">
                <a16:creationId xmlns:a16="http://schemas.microsoft.com/office/drawing/2014/main" id="{490668E7-E532-C906-F7C6-674150A035E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66913" y="1123545"/>
            <a:ext cx="677087" cy="627434"/>
          </a:xfrm>
          <a:prstGeom prst="rect">
            <a:avLst/>
          </a:prstGeom>
        </p:spPr>
      </p:pic>
      <p:pic>
        <p:nvPicPr>
          <p:cNvPr id="12" name="Picture 11" descr="A green check mark on a black background&#10;&#10;Description automatically generated">
            <a:extLst>
              <a:ext uri="{FF2B5EF4-FFF2-40B4-BE49-F238E27FC236}">
                <a16:creationId xmlns:a16="http://schemas.microsoft.com/office/drawing/2014/main" id="{EB391897-1006-9159-C455-58B3C7BE10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86066" y="1883128"/>
            <a:ext cx="677087" cy="627434"/>
          </a:xfrm>
          <a:prstGeom prst="rect">
            <a:avLst/>
          </a:prstGeom>
        </p:spPr>
      </p:pic>
    </p:spTree>
    <p:extLst>
      <p:ext uri="{BB962C8B-B14F-4D97-AF65-F5344CB8AC3E}">
        <p14:creationId xmlns:p14="http://schemas.microsoft.com/office/powerpoint/2010/main" val="389717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457200" marR="0">
              <a:spcBef>
                <a:spcPts val="0"/>
              </a:spcBef>
              <a:spcAft>
                <a:spcPts val="0"/>
              </a:spcAft>
            </a:pPr>
            <a:r>
              <a:rPr lang="en-US" sz="4000" b="1" dirty="0">
                <a:latin typeface="Arial Black" panose="020B0A04020102020204" pitchFamily="34" charset="0"/>
              </a:rPr>
              <a:t>CCIIO' T&amp;D standards </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8</a:t>
            </a:fld>
            <a:endParaRPr lang="en-US"/>
          </a:p>
        </p:txBody>
      </p:sp>
    </p:spTree>
    <p:extLst>
      <p:ext uri="{BB962C8B-B14F-4D97-AF65-F5344CB8AC3E}">
        <p14:creationId xmlns:p14="http://schemas.microsoft.com/office/powerpoint/2010/main" val="323786728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fontScale="90000"/>
          </a:bodyPr>
          <a:lstStyle/>
          <a:p>
            <a:r>
              <a:rPr lang="en-US" dirty="0"/>
              <a:t>CCIIO’s Time and Distance Standards</a:t>
            </a:r>
          </a:p>
        </p:txBody>
      </p:sp>
      <p:sp>
        <p:nvSpPr>
          <p:cNvPr id="4" name="Content Placeholder 3">
            <a:extLst>
              <a:ext uri="{FF2B5EF4-FFF2-40B4-BE49-F238E27FC236}">
                <a16:creationId xmlns:a16="http://schemas.microsoft.com/office/drawing/2014/main" id="{9FDF16EB-CA41-74B7-7B3A-0241245A857A}"/>
              </a:ext>
            </a:extLst>
          </p:cNvPr>
          <p:cNvSpPr>
            <a:spLocks noGrp="1"/>
          </p:cNvSpPr>
          <p:nvPr>
            <p:ph idx="1"/>
          </p:nvPr>
        </p:nvSpPr>
        <p:spPr/>
        <p:txBody>
          <a:bodyPr>
            <a:normAutofit fontScale="92500" lnSpcReduction="20000"/>
          </a:bodyPr>
          <a:lstStyle/>
          <a:p>
            <a:r>
              <a:rPr lang="en-US" dirty="0"/>
              <a:t>First communicated in CCIIO’s PY2023 Letters to Issuers. </a:t>
            </a:r>
          </a:p>
          <a:p>
            <a:r>
              <a:rPr lang="en-US" dirty="0"/>
              <a:t>To be implemented for PY2026, as a minimal standard for marketplace QHPs in all state models including Arkansas SBE-FP model.</a:t>
            </a:r>
          </a:p>
          <a:p>
            <a:r>
              <a:rPr lang="en-US" dirty="0"/>
              <a:t>Time and distance requirements vary by 1) Provider Type &amp; 2) Medicare (Part A) county designation     </a:t>
            </a:r>
          </a:p>
          <a:p>
            <a:r>
              <a:rPr lang="en-US" dirty="0"/>
              <a:t>Number of Provider-Types to be monitored will increase from </a:t>
            </a:r>
            <a:r>
              <a:rPr lang="en-US"/>
              <a:t>what AID currently </a:t>
            </a:r>
            <a:r>
              <a:rPr lang="en-US" dirty="0"/>
              <a:t>covers. </a:t>
            </a:r>
          </a:p>
          <a:p>
            <a:r>
              <a:rPr lang="en-US" dirty="0"/>
              <a:t>Will have a justification system to help with a lack of certain provider of a certain type. </a:t>
            </a:r>
          </a:p>
          <a:p>
            <a:r>
              <a:rPr lang="en-US" dirty="0"/>
              <a:t>CCIIO has not yet proposed any data governance process over provider type classification (like the PTNP process in Arkansas). </a:t>
            </a:r>
          </a:p>
        </p:txBody>
      </p:sp>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9</a:t>
            </a:fld>
            <a:endParaRPr lang="en-US"/>
          </a:p>
        </p:txBody>
      </p:sp>
    </p:spTree>
    <p:extLst>
      <p:ext uri="{BB962C8B-B14F-4D97-AF65-F5344CB8AC3E}">
        <p14:creationId xmlns:p14="http://schemas.microsoft.com/office/powerpoint/2010/main" val="2617164062"/>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9F95B62-81B8-4FB4-9A20-969FCC63BD6A}">
  <ds:schemaRefs>
    <ds:schemaRef ds:uri="ESRI.ArcGIS.Mapping.OfficeIntegration.PowerPointInfo"/>
  </ds:schemaRefs>
</ds:datastoreItem>
</file>

<file path=customXml/itemProps10.xml><?xml version="1.0" encoding="utf-8"?>
<ds:datastoreItem xmlns:ds="http://schemas.openxmlformats.org/officeDocument/2006/customXml" ds:itemID="{9EDBD9C2-8A96-4F0D-B62F-31CA39B65FCD}">
  <ds:schemaRefs>
    <ds:schemaRef ds:uri="ESRI.ArcGIS.Mapping.OfficeIntegration.PowerPointInfo"/>
  </ds:schemaRefs>
</ds:datastoreItem>
</file>

<file path=customXml/itemProps11.xml><?xml version="1.0" encoding="utf-8"?>
<ds:datastoreItem xmlns:ds="http://schemas.openxmlformats.org/officeDocument/2006/customXml" ds:itemID="{08063CDA-5CA9-4881-B0A3-A534ACC45DD7}">
  <ds:schemaRefs>
    <ds:schemaRef ds:uri="ESRI.ArcGIS.Mapping.OfficeIntegration.PowerPointInfo"/>
  </ds:schemaRefs>
</ds:datastoreItem>
</file>

<file path=customXml/itemProps12.xml><?xml version="1.0" encoding="utf-8"?>
<ds:datastoreItem xmlns:ds="http://schemas.openxmlformats.org/officeDocument/2006/customXml" ds:itemID="{3E729C35-59D8-4C58-BE6D-7CBBF121CB3E}">
  <ds:schemaRefs>
    <ds:schemaRef ds:uri="ESRI.ArcGIS.Mapping.OfficeIntegration.PowerPointInfo"/>
  </ds:schemaRefs>
</ds:datastoreItem>
</file>

<file path=customXml/itemProps13.xml><?xml version="1.0" encoding="utf-8"?>
<ds:datastoreItem xmlns:ds="http://schemas.openxmlformats.org/officeDocument/2006/customXml" ds:itemID="{002B2482-B9F9-42FF-B1D6-E188D5587F72}">
  <ds:schemaRefs>
    <ds:schemaRef ds:uri="ESRI.ArcGIS.Mapping.OfficeIntegration.PowerPointInfo"/>
  </ds:schemaRefs>
</ds:datastoreItem>
</file>

<file path=customXml/itemProps14.xml><?xml version="1.0" encoding="utf-8"?>
<ds:datastoreItem xmlns:ds="http://schemas.openxmlformats.org/officeDocument/2006/customXml" ds:itemID="{0EDC2E25-8DE5-4BFE-A530-60F82B98EA72}">
  <ds:schemaRefs>
    <ds:schemaRef ds:uri="ESRI.ArcGIS.Mapping.OfficeIntegration.PowerPointInfo"/>
  </ds:schemaRefs>
</ds:datastoreItem>
</file>

<file path=customXml/itemProps15.xml><?xml version="1.0" encoding="utf-8"?>
<ds:datastoreItem xmlns:ds="http://schemas.openxmlformats.org/officeDocument/2006/customXml" ds:itemID="{429EB51B-774E-4865-ACD3-E3CD48F38FE4}">
  <ds:schemaRefs>
    <ds:schemaRef ds:uri="ESRI.ArcGIS.Mapping.OfficeIntegration.PowerPointInfo"/>
  </ds:schemaRefs>
</ds:datastoreItem>
</file>

<file path=customXml/itemProps16.xml><?xml version="1.0" encoding="utf-8"?>
<ds:datastoreItem xmlns:ds="http://schemas.openxmlformats.org/officeDocument/2006/customXml" ds:itemID="{AF831A09-6B1D-4A0A-A526-D426961D6148}">
  <ds:schemaRefs>
    <ds:schemaRef ds:uri="ESRI.ArcGIS.Mapping.OfficeIntegration.PowerPointInfo"/>
  </ds:schemaRefs>
</ds:datastoreItem>
</file>

<file path=customXml/itemProps17.xml><?xml version="1.0" encoding="utf-8"?>
<ds:datastoreItem xmlns:ds="http://schemas.openxmlformats.org/officeDocument/2006/customXml" ds:itemID="{B8CCCA3B-599B-4D67-A245-E066C4A570A0}">
  <ds:schemaRefs>
    <ds:schemaRef ds:uri="ESRI.ArcGIS.Mapping.OfficeIntegration.PowerPointInfo"/>
  </ds:schemaRefs>
</ds:datastoreItem>
</file>

<file path=customXml/itemProps18.xml><?xml version="1.0" encoding="utf-8"?>
<ds:datastoreItem xmlns:ds="http://schemas.openxmlformats.org/officeDocument/2006/customXml" ds:itemID="{F29A557C-EF3B-44D0-8B1A-32D8543A21BE}">
  <ds:schemaRefs>
    <ds:schemaRef ds:uri="ESRI.ArcGIS.Mapping.OfficeIntegration.PowerPointInfo"/>
  </ds:schemaRefs>
</ds:datastoreItem>
</file>

<file path=customXml/itemProps19.xml><?xml version="1.0" encoding="utf-8"?>
<ds:datastoreItem xmlns:ds="http://schemas.openxmlformats.org/officeDocument/2006/customXml" ds:itemID="{16BCF4E6-339C-4120-9B44-842F5B677EC2}">
  <ds:schemaRefs>
    <ds:schemaRef ds:uri="ESRI.ArcGIS.Mapping.OfficeIntegration.PowerPointInfo"/>
  </ds:schemaRefs>
</ds:datastoreItem>
</file>

<file path=customXml/itemProps2.xml><?xml version="1.0" encoding="utf-8"?>
<ds:datastoreItem xmlns:ds="http://schemas.openxmlformats.org/officeDocument/2006/customXml" ds:itemID="{8611D0DA-7671-49DD-993F-75F9177E8C47}">
  <ds:schemaRefs>
    <ds:schemaRef ds:uri="ESRI.ArcGIS.Mapping.OfficeIntegration.PowerPointInfo"/>
  </ds:schemaRefs>
</ds:datastoreItem>
</file>

<file path=customXml/itemProps20.xml><?xml version="1.0" encoding="utf-8"?>
<ds:datastoreItem xmlns:ds="http://schemas.openxmlformats.org/officeDocument/2006/customXml" ds:itemID="{4B9DAB50-2208-444F-9F2B-EAD72B657EEB}">
  <ds:schemaRefs>
    <ds:schemaRef ds:uri="ESRI.ArcGIS.Mapping.OfficeIntegration.PowerPointInfo"/>
  </ds:schemaRefs>
</ds:datastoreItem>
</file>

<file path=customXml/itemProps21.xml><?xml version="1.0" encoding="utf-8"?>
<ds:datastoreItem xmlns:ds="http://schemas.openxmlformats.org/officeDocument/2006/customXml" ds:itemID="{CABD4A5E-A831-4E26-8EE1-A0B2F00CFE4D}">
  <ds:schemaRefs>
    <ds:schemaRef ds:uri="ESRI.ArcGIS.Mapping.OfficeIntegration.PowerPointInfo"/>
  </ds:schemaRefs>
</ds:datastoreItem>
</file>

<file path=customXml/itemProps22.xml><?xml version="1.0" encoding="utf-8"?>
<ds:datastoreItem xmlns:ds="http://schemas.openxmlformats.org/officeDocument/2006/customXml" ds:itemID="{95FEEAE5-1A4B-4991-A106-7315E5FD6E56}">
  <ds:schemaRefs>
    <ds:schemaRef ds:uri="ESRI.ArcGIS.Mapping.OfficeIntegration.PowerPointInfo"/>
  </ds:schemaRefs>
</ds:datastoreItem>
</file>

<file path=customXml/itemProps23.xml><?xml version="1.0" encoding="utf-8"?>
<ds:datastoreItem xmlns:ds="http://schemas.openxmlformats.org/officeDocument/2006/customXml" ds:itemID="{D913C42E-B07E-4B88-B472-B1AEB6848701}">
  <ds:schemaRefs>
    <ds:schemaRef ds:uri="ESRI.ArcGIS.Mapping.OfficeIntegration.PowerPointInfo"/>
  </ds:schemaRefs>
</ds:datastoreItem>
</file>

<file path=customXml/itemProps24.xml><?xml version="1.0" encoding="utf-8"?>
<ds:datastoreItem xmlns:ds="http://schemas.openxmlformats.org/officeDocument/2006/customXml" ds:itemID="{7E9EE3FB-0A9D-46C9-960D-9551BF84DDAE}">
  <ds:schemaRefs>
    <ds:schemaRef ds:uri="ESRI.ArcGIS.Mapping.OfficeIntegration.PowerPointInfo"/>
  </ds:schemaRefs>
</ds:datastoreItem>
</file>

<file path=customXml/itemProps25.xml><?xml version="1.0" encoding="utf-8"?>
<ds:datastoreItem xmlns:ds="http://schemas.openxmlformats.org/officeDocument/2006/customXml" ds:itemID="{F366BFF3-1FE6-4E77-9FE0-3DC14DFE7025}">
  <ds:schemaRefs>
    <ds:schemaRef ds:uri="ESRI.ArcGIS.Mapping.OfficeIntegration.PowerPointInfo"/>
  </ds:schemaRefs>
</ds:datastoreItem>
</file>

<file path=customXml/itemProps26.xml><?xml version="1.0" encoding="utf-8"?>
<ds:datastoreItem xmlns:ds="http://schemas.openxmlformats.org/officeDocument/2006/customXml" ds:itemID="{91B31011-3D92-4A20-9D93-AB76F5EEF3D9}">
  <ds:schemaRefs>
    <ds:schemaRef ds:uri="ESRI.ArcGIS.Mapping.OfficeIntegration.PowerPointInfo"/>
  </ds:schemaRefs>
</ds:datastoreItem>
</file>

<file path=customXml/itemProps27.xml><?xml version="1.0" encoding="utf-8"?>
<ds:datastoreItem xmlns:ds="http://schemas.openxmlformats.org/officeDocument/2006/customXml" ds:itemID="{4CBF4582-CFC1-4B17-B83C-9603953ABC6F}">
  <ds:schemaRefs>
    <ds:schemaRef ds:uri="ESRI.ArcGIS.Mapping.OfficeIntegration.PowerPointInfo"/>
  </ds:schemaRefs>
</ds:datastoreItem>
</file>

<file path=customXml/itemProps28.xml><?xml version="1.0" encoding="utf-8"?>
<ds:datastoreItem xmlns:ds="http://schemas.openxmlformats.org/officeDocument/2006/customXml" ds:itemID="{605556FE-5CE3-4D51-8784-C7C80D74557A}">
  <ds:schemaRefs>
    <ds:schemaRef ds:uri="ESRI.ArcGIS.Mapping.OfficeIntegration.PowerPointInfo"/>
  </ds:schemaRefs>
</ds:datastoreItem>
</file>

<file path=customXml/itemProps29.xml><?xml version="1.0" encoding="utf-8"?>
<ds:datastoreItem xmlns:ds="http://schemas.openxmlformats.org/officeDocument/2006/customXml" ds:itemID="{85CDE69E-E28E-405C-B316-EE9A1D644DB1}">
  <ds:schemaRefs>
    <ds:schemaRef ds:uri="ESRI.ArcGIS.Mapping.OfficeIntegration.PowerPointInfo"/>
  </ds:schemaRefs>
</ds:datastoreItem>
</file>

<file path=customXml/itemProps3.xml><?xml version="1.0" encoding="utf-8"?>
<ds:datastoreItem xmlns:ds="http://schemas.openxmlformats.org/officeDocument/2006/customXml" ds:itemID="{75F5E040-A717-4034-8E0E-C42F9EDE516F}">
  <ds:schemaRefs>
    <ds:schemaRef ds:uri="ESRI.ArcGIS.Mapping.OfficeIntegration.PowerPointInfo"/>
  </ds:schemaRefs>
</ds:datastoreItem>
</file>

<file path=customXml/itemProps30.xml><?xml version="1.0" encoding="utf-8"?>
<ds:datastoreItem xmlns:ds="http://schemas.openxmlformats.org/officeDocument/2006/customXml" ds:itemID="{3105B6F7-3C68-4733-87F8-CD8B32F8C321}">
  <ds:schemaRefs>
    <ds:schemaRef ds:uri="ESRI.ArcGIS.Mapping.OfficeIntegration.PowerPointInfo"/>
  </ds:schemaRefs>
</ds:datastoreItem>
</file>

<file path=customXml/itemProps31.xml><?xml version="1.0" encoding="utf-8"?>
<ds:datastoreItem xmlns:ds="http://schemas.openxmlformats.org/officeDocument/2006/customXml" ds:itemID="{B70C02D5-80E2-4387-97D3-4177C9B18062}">
  <ds:schemaRefs>
    <ds:schemaRef ds:uri="ESRI.ArcGIS.Mapping.OfficeIntegration.PowerPointInfo"/>
  </ds:schemaRefs>
</ds:datastoreItem>
</file>

<file path=customXml/itemProps32.xml><?xml version="1.0" encoding="utf-8"?>
<ds:datastoreItem xmlns:ds="http://schemas.openxmlformats.org/officeDocument/2006/customXml" ds:itemID="{05638F46-36AD-4967-93B2-D5AD2D67BDBD}">
  <ds:schemaRefs>
    <ds:schemaRef ds:uri="ESRI.ArcGIS.Mapping.OfficeIntegration.PowerPointInfo"/>
  </ds:schemaRefs>
</ds:datastoreItem>
</file>

<file path=customXml/itemProps33.xml><?xml version="1.0" encoding="utf-8"?>
<ds:datastoreItem xmlns:ds="http://schemas.openxmlformats.org/officeDocument/2006/customXml" ds:itemID="{82366CA7-A48A-4DB4-BB6F-EDAD40B85355}">
  <ds:schemaRefs>
    <ds:schemaRef ds:uri="ESRI.ArcGIS.Mapping.OfficeIntegration.PowerPointInfo"/>
  </ds:schemaRefs>
</ds:datastoreItem>
</file>

<file path=customXml/itemProps34.xml><?xml version="1.0" encoding="utf-8"?>
<ds:datastoreItem xmlns:ds="http://schemas.openxmlformats.org/officeDocument/2006/customXml" ds:itemID="{8E126224-C7BA-4FAA-B5DE-681B7FCE125A}">
  <ds:schemaRefs>
    <ds:schemaRef ds:uri="ESRI.ArcGIS.Mapping.OfficeIntegration.PowerPointInfo"/>
  </ds:schemaRefs>
</ds:datastoreItem>
</file>

<file path=customXml/itemProps35.xml><?xml version="1.0" encoding="utf-8"?>
<ds:datastoreItem xmlns:ds="http://schemas.openxmlformats.org/officeDocument/2006/customXml" ds:itemID="{51810C8C-EAB8-4673-B384-9B3497953FEA}">
  <ds:schemaRefs>
    <ds:schemaRef ds:uri="ESRI.ArcGIS.Mapping.OfficeIntegration.PowerPointInfo"/>
  </ds:schemaRefs>
</ds:datastoreItem>
</file>

<file path=customXml/itemProps36.xml><?xml version="1.0" encoding="utf-8"?>
<ds:datastoreItem xmlns:ds="http://schemas.openxmlformats.org/officeDocument/2006/customXml" ds:itemID="{62F42BF9-6462-4B91-A4EE-2304701BA48D}">
  <ds:schemaRefs>
    <ds:schemaRef ds:uri="ESRI.ArcGIS.Mapping.OfficeIntegration.PowerPointInfo"/>
  </ds:schemaRefs>
</ds:datastoreItem>
</file>

<file path=customXml/itemProps37.xml><?xml version="1.0" encoding="utf-8"?>
<ds:datastoreItem xmlns:ds="http://schemas.openxmlformats.org/officeDocument/2006/customXml" ds:itemID="{F9AD0B84-F323-4A0B-9713-7F72FB287D1C}">
  <ds:schemaRefs>
    <ds:schemaRef ds:uri="ESRI.ArcGIS.Mapping.OfficeIntegration.PowerPointInfo"/>
  </ds:schemaRefs>
</ds:datastoreItem>
</file>

<file path=customXml/itemProps38.xml><?xml version="1.0" encoding="utf-8"?>
<ds:datastoreItem xmlns:ds="http://schemas.openxmlformats.org/officeDocument/2006/customXml" ds:itemID="{91CE6CE1-D3F5-4413-8145-0DA4EA649BB6}">
  <ds:schemaRefs>
    <ds:schemaRef ds:uri="ESRI.ArcGIS.Mapping.OfficeIntegration.PowerPointInfo"/>
  </ds:schemaRefs>
</ds:datastoreItem>
</file>

<file path=customXml/itemProps39.xml><?xml version="1.0" encoding="utf-8"?>
<ds:datastoreItem xmlns:ds="http://schemas.openxmlformats.org/officeDocument/2006/customXml" ds:itemID="{D922D6D7-28C9-4068-A8A6-EC76DA22156D}">
  <ds:schemaRefs>
    <ds:schemaRef ds:uri="ESRI.ArcGIS.Mapping.OfficeIntegration.PowerPointInfo"/>
  </ds:schemaRefs>
</ds:datastoreItem>
</file>

<file path=customXml/itemProps4.xml><?xml version="1.0" encoding="utf-8"?>
<ds:datastoreItem xmlns:ds="http://schemas.openxmlformats.org/officeDocument/2006/customXml" ds:itemID="{863C19BB-A91F-40E8-99D3-75A88C72E92C}">
  <ds:schemaRefs>
    <ds:schemaRef ds:uri="ESRI.ArcGIS.Mapping.OfficeIntegration.PowerPointInfo"/>
  </ds:schemaRefs>
</ds:datastoreItem>
</file>

<file path=customXml/itemProps40.xml><?xml version="1.0" encoding="utf-8"?>
<ds:datastoreItem xmlns:ds="http://schemas.openxmlformats.org/officeDocument/2006/customXml" ds:itemID="{B7CD3A49-1AED-462A-8645-6230C5D967B2}">
  <ds:schemaRefs>
    <ds:schemaRef ds:uri="ESRI.ArcGIS.Mapping.OfficeIntegration.PowerPointInfo"/>
  </ds:schemaRefs>
</ds:datastoreItem>
</file>

<file path=customXml/itemProps41.xml><?xml version="1.0" encoding="utf-8"?>
<ds:datastoreItem xmlns:ds="http://schemas.openxmlformats.org/officeDocument/2006/customXml" ds:itemID="{D6069CE5-21BD-4881-9056-23C1A6B18790}">
  <ds:schemaRefs>
    <ds:schemaRef ds:uri="ESRI.ArcGIS.Mapping.OfficeIntegration.PowerPointInfo"/>
  </ds:schemaRefs>
</ds:datastoreItem>
</file>

<file path=customXml/itemProps42.xml><?xml version="1.0" encoding="utf-8"?>
<ds:datastoreItem xmlns:ds="http://schemas.openxmlformats.org/officeDocument/2006/customXml" ds:itemID="{172EA25B-E45A-4898-89BA-EFBD746A89A6}">
  <ds:schemaRefs>
    <ds:schemaRef ds:uri="ESRI.ArcGIS.Mapping.OfficeIntegration.PowerPointInfo"/>
  </ds:schemaRefs>
</ds:datastoreItem>
</file>

<file path=customXml/itemProps43.xml><?xml version="1.0" encoding="utf-8"?>
<ds:datastoreItem xmlns:ds="http://schemas.openxmlformats.org/officeDocument/2006/customXml" ds:itemID="{E3492DE6-78CB-4BC6-85F0-92D5C03E1857}">
  <ds:schemaRefs>
    <ds:schemaRef ds:uri="ESRI.ArcGIS.Mapping.OfficeIntegration.PowerPointInfo"/>
  </ds:schemaRefs>
</ds:datastoreItem>
</file>

<file path=customXml/itemProps44.xml><?xml version="1.0" encoding="utf-8"?>
<ds:datastoreItem xmlns:ds="http://schemas.openxmlformats.org/officeDocument/2006/customXml" ds:itemID="{2AD8B1EA-AA28-4B6F-A3BB-588C6DE307D1}">
  <ds:schemaRefs>
    <ds:schemaRef ds:uri="ESRI.ArcGIS.Mapping.OfficeIntegration.PowerPointInfo"/>
  </ds:schemaRefs>
</ds:datastoreItem>
</file>

<file path=customXml/itemProps45.xml><?xml version="1.0" encoding="utf-8"?>
<ds:datastoreItem xmlns:ds="http://schemas.openxmlformats.org/officeDocument/2006/customXml" ds:itemID="{CA035353-C76C-4F57-8D0B-F7D54DF6BFF4}">
  <ds:schemaRefs>
    <ds:schemaRef ds:uri="ESRI.ArcGIS.Mapping.OfficeIntegration.PowerPointInfo"/>
  </ds:schemaRefs>
</ds:datastoreItem>
</file>

<file path=customXml/itemProps46.xml><?xml version="1.0" encoding="utf-8"?>
<ds:datastoreItem xmlns:ds="http://schemas.openxmlformats.org/officeDocument/2006/customXml" ds:itemID="{96C17A44-0E3D-49AF-9820-3570B3284BC3}">
  <ds:schemaRefs>
    <ds:schemaRef ds:uri="ESRI.ArcGIS.Mapping.OfficeIntegration.PowerPointInfo"/>
  </ds:schemaRefs>
</ds:datastoreItem>
</file>

<file path=customXml/itemProps47.xml><?xml version="1.0" encoding="utf-8"?>
<ds:datastoreItem xmlns:ds="http://schemas.openxmlformats.org/officeDocument/2006/customXml" ds:itemID="{E86D92FA-9CBB-4678-AC3A-C5B1AF82A090}">
  <ds:schemaRefs>
    <ds:schemaRef ds:uri="ESRI.ArcGIS.Mapping.OfficeIntegration.PowerPointInfo"/>
  </ds:schemaRefs>
</ds:datastoreItem>
</file>

<file path=customXml/itemProps48.xml><?xml version="1.0" encoding="utf-8"?>
<ds:datastoreItem xmlns:ds="http://schemas.openxmlformats.org/officeDocument/2006/customXml" ds:itemID="{3DFC2468-8820-4CF6-8658-555739C94718}">
  <ds:schemaRefs>
    <ds:schemaRef ds:uri="ESRI.ArcGIS.Mapping.OfficeIntegration.PowerPointInfo"/>
  </ds:schemaRefs>
</ds:datastoreItem>
</file>

<file path=customXml/itemProps49.xml><?xml version="1.0" encoding="utf-8"?>
<ds:datastoreItem xmlns:ds="http://schemas.openxmlformats.org/officeDocument/2006/customXml" ds:itemID="{2F551329-C669-4800-BA74-537DDAEB18CC}">
  <ds:schemaRefs>
    <ds:schemaRef ds:uri="ESRI.ArcGIS.Mapping.OfficeIntegration.PowerPointInfo"/>
  </ds:schemaRefs>
</ds:datastoreItem>
</file>

<file path=customXml/itemProps5.xml><?xml version="1.0" encoding="utf-8"?>
<ds:datastoreItem xmlns:ds="http://schemas.openxmlformats.org/officeDocument/2006/customXml" ds:itemID="{8AA137C9-33A7-47F0-B147-C231A3480165}">
  <ds:schemaRefs>
    <ds:schemaRef ds:uri="ESRI.ArcGIS.Mapping.OfficeIntegration.PowerPointInfo"/>
  </ds:schemaRefs>
</ds:datastoreItem>
</file>

<file path=customXml/itemProps50.xml><?xml version="1.0" encoding="utf-8"?>
<ds:datastoreItem xmlns:ds="http://schemas.openxmlformats.org/officeDocument/2006/customXml" ds:itemID="{158A8D8A-63E9-4217-8724-FBB95D2C736C}">
  <ds:schemaRefs>
    <ds:schemaRef ds:uri="ESRI.ArcGIS.Mapping.OfficeIntegration.PowerPointInfo"/>
  </ds:schemaRefs>
</ds:datastoreItem>
</file>

<file path=customXml/itemProps51.xml><?xml version="1.0" encoding="utf-8"?>
<ds:datastoreItem xmlns:ds="http://schemas.openxmlformats.org/officeDocument/2006/customXml" ds:itemID="{5DE02177-8863-407D-93F4-B204AD7542C6}">
  <ds:schemaRefs>
    <ds:schemaRef ds:uri="ESRI.ArcGIS.Mapping.OfficeIntegration.PowerPointInfo"/>
  </ds:schemaRefs>
</ds:datastoreItem>
</file>

<file path=customXml/itemProps52.xml><?xml version="1.0" encoding="utf-8"?>
<ds:datastoreItem xmlns:ds="http://schemas.openxmlformats.org/officeDocument/2006/customXml" ds:itemID="{91BBF9B5-E37A-4533-9F43-2DDD35FB1472}">
  <ds:schemaRefs>
    <ds:schemaRef ds:uri="ESRI.ArcGIS.Mapping.OfficeIntegration.PowerPointInfo"/>
  </ds:schemaRefs>
</ds:datastoreItem>
</file>

<file path=customXml/itemProps53.xml><?xml version="1.0" encoding="utf-8"?>
<ds:datastoreItem xmlns:ds="http://schemas.openxmlformats.org/officeDocument/2006/customXml" ds:itemID="{F8B80AC9-DA73-405B-B2A9-DA4874E6A5B8}">
  <ds:schemaRefs>
    <ds:schemaRef ds:uri="ESRI.ArcGIS.Mapping.OfficeIntegration.PowerPointInfo"/>
  </ds:schemaRefs>
</ds:datastoreItem>
</file>

<file path=customXml/itemProps54.xml><?xml version="1.0" encoding="utf-8"?>
<ds:datastoreItem xmlns:ds="http://schemas.openxmlformats.org/officeDocument/2006/customXml" ds:itemID="{FAFB21FD-BD6C-4FA2-AE1F-107996CF387B}">
  <ds:schemaRefs>
    <ds:schemaRef ds:uri="ESRI.ArcGIS.Mapping.OfficeIntegration.PowerPointInfo"/>
  </ds:schemaRefs>
</ds:datastoreItem>
</file>

<file path=customXml/itemProps55.xml><?xml version="1.0" encoding="utf-8"?>
<ds:datastoreItem xmlns:ds="http://schemas.openxmlformats.org/officeDocument/2006/customXml" ds:itemID="{452C9B5A-41A6-47A1-9D8D-28939F55A4A3}">
  <ds:schemaRefs>
    <ds:schemaRef ds:uri="ESRI.ArcGIS.Mapping.OfficeIntegration.PowerPointInfo"/>
  </ds:schemaRefs>
</ds:datastoreItem>
</file>

<file path=customXml/itemProps56.xml><?xml version="1.0" encoding="utf-8"?>
<ds:datastoreItem xmlns:ds="http://schemas.openxmlformats.org/officeDocument/2006/customXml" ds:itemID="{550CA433-AEC3-46F3-9271-A6557C41FE93}">
  <ds:schemaRefs>
    <ds:schemaRef ds:uri="ESRI.ArcGIS.Mapping.OfficeIntegration.PowerPointInfo"/>
  </ds:schemaRefs>
</ds:datastoreItem>
</file>

<file path=customXml/itemProps57.xml><?xml version="1.0" encoding="utf-8"?>
<ds:datastoreItem xmlns:ds="http://schemas.openxmlformats.org/officeDocument/2006/customXml" ds:itemID="{4DA46F9D-B17D-4271-B6F1-10E9879D8E29}">
  <ds:schemaRefs>
    <ds:schemaRef ds:uri="ESRI.ArcGIS.Mapping.OfficeIntegration.PowerPointInfo"/>
  </ds:schemaRefs>
</ds:datastoreItem>
</file>

<file path=customXml/itemProps58.xml><?xml version="1.0" encoding="utf-8"?>
<ds:datastoreItem xmlns:ds="http://schemas.openxmlformats.org/officeDocument/2006/customXml" ds:itemID="{1AF5DF35-7183-4BB6-82E6-BC6EA4834A00}">
  <ds:schemaRefs>
    <ds:schemaRef ds:uri="ESRI.ArcGIS.Mapping.OfficeIntegration.PowerPointInfo"/>
  </ds:schemaRefs>
</ds:datastoreItem>
</file>

<file path=customXml/itemProps59.xml><?xml version="1.0" encoding="utf-8"?>
<ds:datastoreItem xmlns:ds="http://schemas.openxmlformats.org/officeDocument/2006/customXml" ds:itemID="{9D72A713-0A4D-49B2-B7D3-8F8DF7E2A46E}">
  <ds:schemaRefs>
    <ds:schemaRef ds:uri="ESRI.ArcGIS.Mapping.OfficeIntegration.PowerPointInfo"/>
  </ds:schemaRefs>
</ds:datastoreItem>
</file>

<file path=customXml/itemProps6.xml><?xml version="1.0" encoding="utf-8"?>
<ds:datastoreItem xmlns:ds="http://schemas.openxmlformats.org/officeDocument/2006/customXml" ds:itemID="{B82FE97F-C7E9-435D-B411-6B9D033D1100}">
  <ds:schemaRefs>
    <ds:schemaRef ds:uri="ESRI.ArcGIS.Mapping.OfficeIntegration.PowerPointInfo"/>
  </ds:schemaRefs>
</ds:datastoreItem>
</file>

<file path=customXml/itemProps60.xml><?xml version="1.0" encoding="utf-8"?>
<ds:datastoreItem xmlns:ds="http://schemas.openxmlformats.org/officeDocument/2006/customXml" ds:itemID="{35CAAE20-C085-4ABD-B32B-3C33486494FB}">
  <ds:schemaRefs>
    <ds:schemaRef ds:uri="ESRI.ArcGIS.Mapping.OfficeIntegration.PowerPointInfo"/>
  </ds:schemaRefs>
</ds:datastoreItem>
</file>

<file path=customXml/itemProps61.xml><?xml version="1.0" encoding="utf-8"?>
<ds:datastoreItem xmlns:ds="http://schemas.openxmlformats.org/officeDocument/2006/customXml" ds:itemID="{C160EDF1-9165-4A2D-8933-66EFB55E81BF}">
  <ds:schemaRefs>
    <ds:schemaRef ds:uri="ESRI.ArcGIS.Mapping.OfficeIntegration.PowerPointInfo"/>
  </ds:schemaRefs>
</ds:datastoreItem>
</file>

<file path=customXml/itemProps62.xml><?xml version="1.0" encoding="utf-8"?>
<ds:datastoreItem xmlns:ds="http://schemas.openxmlformats.org/officeDocument/2006/customXml" ds:itemID="{9CEB5DD0-E47E-46F2-95A3-4F7A5AB877FC}">
  <ds:schemaRefs>
    <ds:schemaRef ds:uri="ESRI.ArcGIS.Mapping.OfficeIntegration.PowerPointInfo"/>
  </ds:schemaRefs>
</ds:datastoreItem>
</file>

<file path=customXml/itemProps63.xml><?xml version="1.0" encoding="utf-8"?>
<ds:datastoreItem xmlns:ds="http://schemas.openxmlformats.org/officeDocument/2006/customXml" ds:itemID="{C9F9FBE7-1E8C-4ED5-9A7E-8BC5013C73AF}">
  <ds:schemaRefs>
    <ds:schemaRef ds:uri="ESRI.ArcGIS.Mapping.OfficeIntegration.PowerPointInfo"/>
  </ds:schemaRefs>
</ds:datastoreItem>
</file>

<file path=customXml/itemProps64.xml><?xml version="1.0" encoding="utf-8"?>
<ds:datastoreItem xmlns:ds="http://schemas.openxmlformats.org/officeDocument/2006/customXml" ds:itemID="{37502117-3BCD-45FC-B91B-364A8FB28903}">
  <ds:schemaRefs>
    <ds:schemaRef ds:uri="ESRI.ArcGIS.Mapping.OfficeIntegration.PowerPointInfo"/>
  </ds:schemaRefs>
</ds:datastoreItem>
</file>

<file path=customXml/itemProps65.xml><?xml version="1.0" encoding="utf-8"?>
<ds:datastoreItem xmlns:ds="http://schemas.openxmlformats.org/officeDocument/2006/customXml" ds:itemID="{A29910A5-C782-4C67-A4C8-18A7A1A2B60F}">
  <ds:schemaRefs>
    <ds:schemaRef ds:uri="ESRI.ArcGIS.Mapping.OfficeIntegration.PowerPointInfo"/>
  </ds:schemaRefs>
</ds:datastoreItem>
</file>

<file path=customXml/itemProps66.xml><?xml version="1.0" encoding="utf-8"?>
<ds:datastoreItem xmlns:ds="http://schemas.openxmlformats.org/officeDocument/2006/customXml" ds:itemID="{2B5E6B9D-9E3A-436F-803C-E5EDE4F70468}">
  <ds:schemaRefs>
    <ds:schemaRef ds:uri="ESRI.ArcGIS.Mapping.OfficeIntegration.PowerPointInfo"/>
  </ds:schemaRefs>
</ds:datastoreItem>
</file>

<file path=customXml/itemProps7.xml><?xml version="1.0" encoding="utf-8"?>
<ds:datastoreItem xmlns:ds="http://schemas.openxmlformats.org/officeDocument/2006/customXml" ds:itemID="{95873621-DB13-41FD-A09C-68FF686309ED}">
  <ds:schemaRefs>
    <ds:schemaRef ds:uri="ESRI.ArcGIS.Mapping.OfficeIntegration.PowerPointInfo"/>
  </ds:schemaRefs>
</ds:datastoreItem>
</file>

<file path=customXml/itemProps8.xml><?xml version="1.0" encoding="utf-8"?>
<ds:datastoreItem xmlns:ds="http://schemas.openxmlformats.org/officeDocument/2006/customXml" ds:itemID="{4D9EB598-8D15-4668-876F-B2D5649BD3E4}">
  <ds:schemaRefs>
    <ds:schemaRef ds:uri="ESRI.ArcGIS.Mapping.OfficeIntegration.PowerPointInfo"/>
  </ds:schemaRefs>
</ds:datastoreItem>
</file>

<file path=customXml/itemProps9.xml><?xml version="1.0" encoding="utf-8"?>
<ds:datastoreItem xmlns:ds="http://schemas.openxmlformats.org/officeDocument/2006/customXml" ds:itemID="{3A0D8692-2649-40EC-B832-D4E6B9AD925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16490</TotalTime>
  <Words>1085</Words>
  <Application>Microsoft Office PowerPoint</Application>
  <PresentationFormat>On-screen Show (4:3)</PresentationFormat>
  <Paragraphs>204</Paragraphs>
  <Slides>39</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Arial</vt:lpstr>
      <vt:lpstr>Arial Black</vt:lpstr>
      <vt:lpstr>Arial Unicode MS</vt:lpstr>
      <vt:lpstr>Calibri</vt:lpstr>
      <vt:lpstr>Cambria Math</vt:lpstr>
      <vt:lpstr>Office Theme</vt:lpstr>
      <vt:lpstr>PowerPoint Presentation</vt:lpstr>
      <vt:lpstr>Agenda</vt:lpstr>
      <vt:lpstr>Commissioner’s message</vt:lpstr>
      <vt:lpstr>A message from  Alan McClain Commissioner Arkansas Insurance Department</vt:lpstr>
      <vt:lpstr>Arkansas DOI’s position on the CCIIO standards. </vt:lpstr>
      <vt:lpstr>Guiding Principles</vt:lpstr>
      <vt:lpstr>Guiding Principles- contd</vt:lpstr>
      <vt:lpstr>CCIIO' T&amp;D standards </vt:lpstr>
      <vt:lpstr>CCIIO’s Time and Distance Standards</vt:lpstr>
      <vt:lpstr>PowerPoint Presentation</vt:lpstr>
      <vt:lpstr>Timeline on changes </vt:lpstr>
      <vt:lpstr>Timeline for changes</vt:lpstr>
      <vt:lpstr>Change challenges </vt:lpstr>
      <vt:lpstr>Provider Type Differences CMS vs AID</vt:lpstr>
      <vt:lpstr>AID Pool Organization</vt:lpstr>
      <vt:lpstr>AID Pool Organization</vt:lpstr>
      <vt:lpstr>CMS Pool Organization</vt:lpstr>
      <vt:lpstr>CMS Pool Organization</vt:lpstr>
      <vt:lpstr>CMS Pool Organization</vt:lpstr>
      <vt:lpstr>CMS Pool Organization</vt:lpstr>
      <vt:lpstr>CMS Pool Organization</vt:lpstr>
      <vt:lpstr>CMS Pool Organization</vt:lpstr>
      <vt:lpstr>CMS Pool Organization</vt:lpstr>
      <vt:lpstr>CMS Pool Organization</vt:lpstr>
      <vt:lpstr>CMS Pool Organization</vt:lpstr>
      <vt:lpstr>Substance Abuse Disorder Providers</vt:lpstr>
      <vt:lpstr>Substance Abuse Disorder Providers</vt:lpstr>
      <vt:lpstr>Substance Abuse Disorder Providers</vt:lpstr>
      <vt:lpstr>CMS vs. AID Conclusions</vt:lpstr>
      <vt:lpstr>PowerPoint Presentation</vt:lpstr>
      <vt:lpstr>PTNP Reboot</vt:lpstr>
      <vt:lpstr>PTNP Reboot</vt:lpstr>
      <vt:lpstr>PTNP Reboot</vt:lpstr>
      <vt:lpstr>APCD Utilization</vt:lpstr>
      <vt:lpstr>APCD Utilization</vt:lpstr>
      <vt:lpstr>PTNP Takeaways</vt:lpstr>
      <vt:lpstr>Timeline for changes to Rule 106</vt:lpstr>
      <vt:lpstr>Rule 106 amendment</vt:lpstr>
      <vt:lpstr>          Questions?</vt:lpstr>
    </vt:vector>
  </TitlesOfParts>
  <Company>State of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Tonmoy Dasgupta</dc:creator>
  <cp:lastModifiedBy>Tonmoy Dasgupta</cp:lastModifiedBy>
  <cp:revision>730</cp:revision>
  <cp:lastPrinted>2018-07-09T13:27:25Z</cp:lastPrinted>
  <dcterms:created xsi:type="dcterms:W3CDTF">2014-08-27T18:19:22Z</dcterms:created>
  <dcterms:modified xsi:type="dcterms:W3CDTF">2024-08-14T16:26:54Z</dcterms:modified>
</cp:coreProperties>
</file>